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8"/>
  </p:notesMasterIdLst>
  <p:sldIdLst>
    <p:sldId id="256" r:id="rId2"/>
    <p:sldId id="276" r:id="rId3"/>
    <p:sldId id="257" r:id="rId4"/>
    <p:sldId id="267" r:id="rId5"/>
    <p:sldId id="268" r:id="rId6"/>
    <p:sldId id="269" r:id="rId7"/>
    <p:sldId id="270" r:id="rId8"/>
    <p:sldId id="272" r:id="rId9"/>
    <p:sldId id="274" r:id="rId10"/>
    <p:sldId id="271" r:id="rId11"/>
    <p:sldId id="273" r:id="rId12"/>
    <p:sldId id="275" r:id="rId13"/>
    <p:sldId id="277" r:id="rId14"/>
    <p:sldId id="279" r:id="rId15"/>
    <p:sldId id="280" r:id="rId16"/>
    <p:sldId id="278" r:id="rId1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67714" autoAdjust="0"/>
  </p:normalViewPr>
  <p:slideViewPr>
    <p:cSldViewPr snapToGrid="0">
      <p:cViewPr varScale="1">
        <p:scale>
          <a:sx n="72" d="100"/>
          <a:sy n="72" d="100"/>
        </p:scale>
        <p:origin x="110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DBC2905-5790-42D5-BC7F-0C8F871BAAE3}" type="datetimeFigureOut">
              <a:rPr lang="en-US" smtClean="0"/>
              <a:t>6/20/2022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14FDC05-8B3E-46D7-A43E-9A62ECB50B9C}" type="slidenum">
              <a:rPr lang="en-US" smtClean="0"/>
              <a:t>‹#›</a:t>
            </a:fld>
            <a:endParaRPr lang="en-US"/>
          </a:p>
        </p:txBody>
      </p:sp>
    </p:spTree>
    <p:extLst>
      <p:ext uri="{BB962C8B-B14F-4D97-AF65-F5344CB8AC3E}">
        <p14:creationId xmlns:p14="http://schemas.microsoft.com/office/powerpoint/2010/main" val="1301938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and welcome to our Open</a:t>
            </a:r>
            <a:r>
              <a:rPr lang="en-US" baseline="0" dirty="0" smtClean="0"/>
              <a:t> Studios Webinar. </a:t>
            </a:r>
            <a:r>
              <a:rPr lang="en-US" baseline="0" dirty="0" smtClean="0"/>
              <a:t>I’m Frank Trozzo, the committee chair this year. We </a:t>
            </a:r>
            <a:r>
              <a:rPr lang="en-US" baseline="0" dirty="0" smtClean="0"/>
              <a:t>are happy to have you join us this evening and thank you for tuning in. We are here to talk about the event and answer any questions you may have. This will be especially useful if you’ve never participated in OS before and don’t know what to expect.  Some of you veterans may also learn something new that will help make the show go smoothly and increase your sales. </a:t>
            </a:r>
            <a:r>
              <a:rPr lang="en-US" baseline="0" dirty="0" smtClean="0"/>
              <a:t>Before we go further I’d like to introduce our OS steering committee team.</a:t>
            </a:r>
            <a:endParaRPr lang="en-US" dirty="0"/>
          </a:p>
        </p:txBody>
      </p:sp>
      <p:sp>
        <p:nvSpPr>
          <p:cNvPr id="4" name="Slide Number Placeholder 3"/>
          <p:cNvSpPr>
            <a:spLocks noGrp="1"/>
          </p:cNvSpPr>
          <p:nvPr>
            <p:ph type="sldNum" sz="quarter" idx="10"/>
          </p:nvPr>
        </p:nvSpPr>
        <p:spPr/>
        <p:txBody>
          <a:bodyPr/>
          <a:lstStyle/>
          <a:p>
            <a:fld id="{C14FDC05-8B3E-46D7-A43E-9A62ECB50B9C}" type="slidenum">
              <a:rPr lang="en-US" smtClean="0"/>
              <a:t>1</a:t>
            </a:fld>
            <a:endParaRPr lang="en-US"/>
          </a:p>
        </p:txBody>
      </p:sp>
    </p:spTree>
    <p:extLst>
      <p:ext uri="{BB962C8B-B14F-4D97-AF65-F5344CB8AC3E}">
        <p14:creationId xmlns:p14="http://schemas.microsoft.com/office/powerpoint/2010/main" val="3634277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Zaza</a:t>
            </a:r>
          </a:p>
          <a:p>
            <a:endParaRPr lang="en-US" dirty="0"/>
          </a:p>
          <a:p>
            <a:r>
              <a:rPr lang="en-US" dirty="0"/>
              <a:t>Hammer, utility knife, screwdriver, </a:t>
            </a:r>
          </a:p>
          <a:p>
            <a:r>
              <a:rPr lang="en-US" dirty="0"/>
              <a:t>wire cutters, needle-nose pliers</a:t>
            </a:r>
          </a:p>
          <a:p>
            <a:r>
              <a:rPr lang="en-US" dirty="0"/>
              <a:t>Paper Towels, soft cloth</a:t>
            </a:r>
          </a:p>
          <a:p>
            <a:r>
              <a:rPr lang="en-US" dirty="0"/>
              <a:t>Windex</a:t>
            </a:r>
          </a:p>
          <a:p>
            <a:r>
              <a:rPr lang="en-US" dirty="0"/>
              <a:t>Rope, cording, bungees</a:t>
            </a:r>
          </a:p>
          <a:p>
            <a:r>
              <a:rPr lang="en-US" dirty="0"/>
              <a:t>Nylon straps</a:t>
            </a:r>
          </a:p>
          <a:p>
            <a:r>
              <a:rPr lang="en-US" dirty="0"/>
              <a:t>Duct tape, masking tape</a:t>
            </a:r>
          </a:p>
          <a:p>
            <a:r>
              <a:rPr lang="en-US" dirty="0"/>
              <a:t>Zip ties of various sizes</a:t>
            </a:r>
          </a:p>
          <a:p>
            <a:r>
              <a:rPr lang="en-US" dirty="0"/>
              <a:t>Scissors</a:t>
            </a:r>
          </a:p>
          <a:p>
            <a:r>
              <a:rPr lang="en-US" dirty="0"/>
              <a:t>Clips, safety pins</a:t>
            </a:r>
          </a:p>
          <a:p>
            <a:endParaRPr lang="en-US" dirty="0"/>
          </a:p>
        </p:txBody>
      </p:sp>
      <p:sp>
        <p:nvSpPr>
          <p:cNvPr id="4" name="Slide Number Placeholder 3"/>
          <p:cNvSpPr>
            <a:spLocks noGrp="1"/>
          </p:cNvSpPr>
          <p:nvPr>
            <p:ph type="sldNum" sz="quarter" idx="10"/>
          </p:nvPr>
        </p:nvSpPr>
        <p:spPr/>
        <p:txBody>
          <a:bodyPr/>
          <a:lstStyle/>
          <a:p>
            <a:fld id="{C14FDC05-8B3E-46D7-A43E-9A62ECB50B9C}" type="slidenum">
              <a:rPr lang="en-US" smtClean="0"/>
              <a:t>11</a:t>
            </a:fld>
            <a:endParaRPr lang="en-US"/>
          </a:p>
        </p:txBody>
      </p:sp>
    </p:spTree>
    <p:extLst>
      <p:ext uri="{BB962C8B-B14F-4D97-AF65-F5344CB8AC3E}">
        <p14:creationId xmlns:p14="http://schemas.microsoft.com/office/powerpoint/2010/main" val="2157929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Karen Winograde</a:t>
            </a:r>
            <a:endParaRPr lang="en-US" dirty="0"/>
          </a:p>
        </p:txBody>
      </p:sp>
      <p:sp>
        <p:nvSpPr>
          <p:cNvPr id="4" name="Slide Number Placeholder 3"/>
          <p:cNvSpPr>
            <a:spLocks noGrp="1"/>
          </p:cNvSpPr>
          <p:nvPr>
            <p:ph type="sldNum" sz="quarter" idx="10"/>
          </p:nvPr>
        </p:nvSpPr>
        <p:spPr/>
        <p:txBody>
          <a:bodyPr/>
          <a:lstStyle/>
          <a:p>
            <a:fld id="{C14FDC05-8B3E-46D7-A43E-9A62ECB50B9C}" type="slidenum">
              <a:rPr lang="en-US" smtClean="0"/>
              <a:t>12</a:t>
            </a:fld>
            <a:endParaRPr lang="en-US"/>
          </a:p>
        </p:txBody>
      </p:sp>
    </p:spTree>
    <p:extLst>
      <p:ext uri="{BB962C8B-B14F-4D97-AF65-F5344CB8AC3E}">
        <p14:creationId xmlns:p14="http://schemas.microsoft.com/office/powerpoint/2010/main" val="403381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couple of pointers</a:t>
            </a:r>
            <a:r>
              <a:rPr lang="en-US" baseline="0" dirty="0" smtClean="0"/>
              <a:t> </a:t>
            </a:r>
            <a:endParaRPr lang="en-US" baseline="0" dirty="0" smtClean="0"/>
          </a:p>
          <a:p>
            <a:r>
              <a:rPr lang="en-US" baseline="0" dirty="0" smtClean="0"/>
              <a:t>Dennis has talked about this earlier, but a few things to remember to make your show go smoothly</a:t>
            </a:r>
          </a:p>
          <a:p>
            <a:r>
              <a:rPr lang="en-US" baseline="0" dirty="0" smtClean="0"/>
              <a:t>Make an inventory list on your computer with Excel or another spreadsheet program to keep track of what you have and what sold.</a:t>
            </a:r>
            <a:endParaRPr lang="en-US" baseline="0" dirty="0" smtClean="0"/>
          </a:p>
          <a:p>
            <a:r>
              <a:rPr lang="en-US" baseline="0" dirty="0" smtClean="0"/>
              <a:t>Display your art professionally, mat and frame your 2d art, hangers on the back of the frames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Don’t put everything in a box and expect people to rummage through it. </a:t>
            </a:r>
          </a:p>
          <a:p>
            <a:endParaRPr lang="en-US" baseline="0" dirty="0" smtClean="0"/>
          </a:p>
          <a:p>
            <a:r>
              <a:rPr lang="en-US" baseline="0" dirty="0" smtClean="0"/>
              <a:t>Prices or labels on everything </a:t>
            </a:r>
          </a:p>
          <a:p>
            <a:r>
              <a:rPr lang="en-US" baseline="0" dirty="0" smtClean="0"/>
              <a:t>Some people have a Name banner, some use an iPad with videos of them at work</a:t>
            </a:r>
          </a:p>
          <a:p>
            <a:r>
              <a:rPr lang="en-US" baseline="0" dirty="0" smtClean="0"/>
              <a:t>Music </a:t>
            </a:r>
            <a:r>
              <a:rPr lang="en-US" baseline="0" dirty="0" smtClean="0"/>
              <a:t>and flowers </a:t>
            </a:r>
            <a:r>
              <a:rPr lang="en-US" baseline="0" dirty="0" smtClean="0"/>
              <a:t>to make their experience more enjoyable. </a:t>
            </a:r>
            <a:r>
              <a:rPr lang="en-US" baseline="0" dirty="0" smtClean="0"/>
              <a:t/>
            </a:r>
            <a:br>
              <a:rPr lang="en-US" baseline="0" dirty="0" smtClean="0"/>
            </a:br>
            <a:r>
              <a:rPr lang="en-US" baseline="0" dirty="0" smtClean="0"/>
              <a:t>Candy dish for kids (not chocolate)</a:t>
            </a:r>
            <a:br>
              <a:rPr lang="en-US" baseline="0" dirty="0" smtClean="0"/>
            </a:br>
            <a:r>
              <a:rPr lang="en-US" baseline="0" dirty="0" smtClean="0"/>
              <a:t>Remember to smile and be personable even if you’re not having a good day.</a:t>
            </a:r>
          </a:p>
          <a:p>
            <a:endParaRPr lang="en-US" dirty="0"/>
          </a:p>
        </p:txBody>
      </p:sp>
      <p:sp>
        <p:nvSpPr>
          <p:cNvPr id="4" name="Slide Number Placeholder 3"/>
          <p:cNvSpPr>
            <a:spLocks noGrp="1"/>
          </p:cNvSpPr>
          <p:nvPr>
            <p:ph type="sldNum" sz="quarter" idx="10"/>
          </p:nvPr>
        </p:nvSpPr>
        <p:spPr/>
        <p:txBody>
          <a:bodyPr/>
          <a:lstStyle/>
          <a:p>
            <a:fld id="{C14FDC05-8B3E-46D7-A43E-9A62ECB50B9C}" type="slidenum">
              <a:rPr lang="en-US" smtClean="0"/>
              <a:t>13</a:t>
            </a:fld>
            <a:endParaRPr lang="en-US"/>
          </a:p>
        </p:txBody>
      </p:sp>
    </p:spTree>
    <p:extLst>
      <p:ext uri="{BB962C8B-B14F-4D97-AF65-F5344CB8AC3E}">
        <p14:creationId xmlns:p14="http://schemas.microsoft.com/office/powerpoint/2010/main" val="2375168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returning artist will receive</a:t>
            </a:r>
            <a:r>
              <a:rPr lang="en-US" baseline="0" dirty="0" smtClean="0"/>
              <a:t> a new sign</a:t>
            </a:r>
            <a:br>
              <a:rPr lang="en-US" baseline="0" dirty="0" smtClean="0"/>
            </a:br>
            <a:r>
              <a:rPr lang="en-US" baseline="0" dirty="0" smtClean="0"/>
              <a:t>New artists will receive 2 signs to direct traffic to their location</a:t>
            </a:r>
          </a:p>
          <a:p>
            <a:endParaRPr lang="en-US" baseline="0" dirty="0" smtClean="0"/>
          </a:p>
          <a:p>
            <a:r>
              <a:rPr lang="en-US" baseline="0" dirty="0" smtClean="0"/>
              <a:t>We’ll announce when you can get the signs and catalogs</a:t>
            </a:r>
            <a:endParaRPr lang="en-US" dirty="0"/>
          </a:p>
        </p:txBody>
      </p:sp>
      <p:sp>
        <p:nvSpPr>
          <p:cNvPr id="4" name="Slide Number Placeholder 3"/>
          <p:cNvSpPr>
            <a:spLocks noGrp="1"/>
          </p:cNvSpPr>
          <p:nvPr>
            <p:ph type="sldNum" sz="quarter" idx="10"/>
          </p:nvPr>
        </p:nvSpPr>
        <p:spPr/>
        <p:txBody>
          <a:bodyPr/>
          <a:lstStyle/>
          <a:p>
            <a:fld id="{C14FDC05-8B3E-46D7-A43E-9A62ECB50B9C}" type="slidenum">
              <a:rPr lang="en-US" smtClean="0"/>
              <a:t>14</a:t>
            </a:fld>
            <a:endParaRPr lang="en-US"/>
          </a:p>
        </p:txBody>
      </p:sp>
    </p:spTree>
    <p:extLst>
      <p:ext uri="{BB962C8B-B14F-4D97-AF65-F5344CB8AC3E}">
        <p14:creationId xmlns:p14="http://schemas.microsoft.com/office/powerpoint/2010/main" val="2504393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checklist on our website that you can download. If you go to Artnv.org and click the OS logo, under the first menu you’ll find “participate in OS”</a:t>
            </a:r>
          </a:p>
          <a:p>
            <a:r>
              <a:rPr lang="en-US" baseline="0" dirty="0" smtClean="0"/>
              <a:t>You’ll find a link to the checklist and a copy of this presentation that you can download.</a:t>
            </a:r>
            <a:endParaRPr lang="en-US" dirty="0"/>
          </a:p>
        </p:txBody>
      </p:sp>
      <p:sp>
        <p:nvSpPr>
          <p:cNvPr id="4" name="Slide Number Placeholder 3"/>
          <p:cNvSpPr>
            <a:spLocks noGrp="1"/>
          </p:cNvSpPr>
          <p:nvPr>
            <p:ph type="sldNum" sz="quarter" idx="10"/>
          </p:nvPr>
        </p:nvSpPr>
        <p:spPr/>
        <p:txBody>
          <a:bodyPr/>
          <a:lstStyle/>
          <a:p>
            <a:fld id="{C14FDC05-8B3E-46D7-A43E-9A62ECB50B9C}" type="slidenum">
              <a:rPr lang="en-US" smtClean="0"/>
              <a:t>15</a:t>
            </a:fld>
            <a:endParaRPr lang="en-US"/>
          </a:p>
        </p:txBody>
      </p:sp>
    </p:spTree>
    <p:extLst>
      <p:ext uri="{BB962C8B-B14F-4D97-AF65-F5344CB8AC3E}">
        <p14:creationId xmlns:p14="http://schemas.microsoft.com/office/powerpoint/2010/main" val="2959702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a:t>
            </a:r>
            <a:r>
              <a:rPr lang="en-US" baseline="0" dirty="0" smtClean="0"/>
              <a:t> any more questions you can type in the chat. </a:t>
            </a:r>
            <a:endParaRPr lang="en-US" dirty="0" smtClean="0"/>
          </a:p>
          <a:p>
            <a:r>
              <a:rPr lang="en-US" dirty="0" smtClean="0"/>
              <a:t>Thank</a:t>
            </a:r>
            <a:r>
              <a:rPr lang="en-US" baseline="0" dirty="0" smtClean="0"/>
              <a:t> </a:t>
            </a:r>
            <a:r>
              <a:rPr lang="en-US" baseline="0" dirty="0" smtClean="0"/>
              <a:t>you all for joining us. If you have further questions contact me by email or call me at the number above. </a:t>
            </a:r>
          </a:p>
          <a:p>
            <a:r>
              <a:rPr lang="en-US" baseline="0" dirty="0" smtClean="0"/>
              <a:t>We hope you will have the best show ever. This is Frank Trozzo and the OS team signing off. </a:t>
            </a:r>
            <a:endParaRPr lang="en-US" dirty="0"/>
          </a:p>
        </p:txBody>
      </p:sp>
      <p:sp>
        <p:nvSpPr>
          <p:cNvPr id="4" name="Slide Number Placeholder 3"/>
          <p:cNvSpPr>
            <a:spLocks noGrp="1"/>
          </p:cNvSpPr>
          <p:nvPr>
            <p:ph type="sldNum" sz="quarter" idx="10"/>
          </p:nvPr>
        </p:nvSpPr>
        <p:spPr/>
        <p:txBody>
          <a:bodyPr/>
          <a:lstStyle/>
          <a:p>
            <a:fld id="{C14FDC05-8B3E-46D7-A43E-9A62ECB50B9C}" type="slidenum">
              <a:rPr lang="en-US" smtClean="0"/>
              <a:t>16</a:t>
            </a:fld>
            <a:endParaRPr lang="en-US"/>
          </a:p>
        </p:txBody>
      </p:sp>
    </p:spTree>
    <p:extLst>
      <p:ext uri="{BB962C8B-B14F-4D97-AF65-F5344CB8AC3E}">
        <p14:creationId xmlns:p14="http://schemas.microsoft.com/office/powerpoint/2010/main" val="3475941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t>
            </a:r>
            <a:r>
              <a:rPr lang="en-US" baseline="0" dirty="0" smtClean="0"/>
              <a:t>are all volunteers and give our time freely and do our best to make the event a successful one for each of you. These folks have stepped up to make this happen.  I’m grateful for their dedication and help. The event wouldn't’ go on without them.</a:t>
            </a:r>
          </a:p>
          <a:p>
            <a:endParaRPr lang="en-US" baseline="0" dirty="0" smtClean="0"/>
          </a:p>
          <a:p>
            <a:r>
              <a:rPr lang="en-US" baseline="0" dirty="0" smtClean="0"/>
              <a:t>Names…</a:t>
            </a:r>
          </a:p>
          <a:p>
            <a:endParaRPr lang="en-US" baseline="0" dirty="0" smtClean="0"/>
          </a:p>
          <a:p>
            <a:r>
              <a:rPr lang="en-US" baseline="0" dirty="0" smtClean="0"/>
              <a:t>We’ve been working hard all year. There’s a lot of moving parts that have to mesh together, from the planning and programming. We solicit  advertising, do the graphic design, write the articles, Manage the printing of the catalog and coordinate the event. </a:t>
            </a:r>
          </a:p>
          <a:p>
            <a:endParaRPr lang="en-US" baseline="0" dirty="0" smtClean="0"/>
          </a:p>
          <a:p>
            <a:r>
              <a:rPr lang="en-US" baseline="0" dirty="0" smtClean="0"/>
              <a:t>We have 70 participants this year and There is a lot to cover. </a:t>
            </a:r>
            <a:r>
              <a:rPr lang="en-US" dirty="0" smtClean="0"/>
              <a:t>Each of us will share some insights and answer any questions. </a:t>
            </a:r>
          </a:p>
          <a:p>
            <a:endParaRPr lang="en-US" dirty="0" smtClean="0"/>
          </a:p>
          <a:p>
            <a:r>
              <a:rPr lang="en-US" dirty="0" smtClean="0"/>
              <a:t>Theresa will be monitoring the chat.</a:t>
            </a:r>
            <a:r>
              <a:rPr lang="en-US" baseline="0" dirty="0" smtClean="0"/>
              <a:t> If you have a question please type it in and we will do our best to answer it..</a:t>
            </a:r>
          </a:p>
          <a:p>
            <a:endParaRPr lang="en-US" baseline="0" dirty="0" smtClean="0"/>
          </a:p>
          <a:p>
            <a:r>
              <a:rPr lang="en-US" baseline="0" dirty="0" smtClean="0"/>
              <a:t>We’ll be recording this and posting it on the AANV.org website. The checklist will also be posted on our site. </a:t>
            </a:r>
          </a:p>
          <a:p>
            <a:endParaRPr lang="en-US" baseline="0" dirty="0" smtClean="0"/>
          </a:p>
          <a:p>
            <a:r>
              <a:rPr lang="en-US" baseline="0" dirty="0" smtClean="0"/>
              <a:t>If you want to be on the team next year we would love to have you.</a:t>
            </a:r>
          </a:p>
          <a:p>
            <a:pPr defTabSz="942289">
              <a:defRPr/>
            </a:pPr>
            <a:r>
              <a:rPr lang="en-US" dirty="0"/>
              <a:t>The money we make from this goes to our programs and scholarships for the Napa College and High school students who wish to study art as a profession.</a:t>
            </a:r>
          </a:p>
          <a:p>
            <a:endParaRPr lang="en-US" dirty="0"/>
          </a:p>
        </p:txBody>
      </p:sp>
      <p:sp>
        <p:nvSpPr>
          <p:cNvPr id="4" name="Slide Number Placeholder 3"/>
          <p:cNvSpPr>
            <a:spLocks noGrp="1"/>
          </p:cNvSpPr>
          <p:nvPr>
            <p:ph type="sldNum" sz="quarter" idx="10"/>
          </p:nvPr>
        </p:nvSpPr>
        <p:spPr/>
        <p:txBody>
          <a:bodyPr/>
          <a:lstStyle/>
          <a:p>
            <a:fld id="{C14FDC05-8B3E-46D7-A43E-9A62ECB50B9C}" type="slidenum">
              <a:rPr lang="en-US" smtClean="0"/>
              <a:t>2</a:t>
            </a:fld>
            <a:endParaRPr lang="en-US"/>
          </a:p>
        </p:txBody>
      </p:sp>
    </p:spTree>
    <p:extLst>
      <p:ext uri="{BB962C8B-B14F-4D97-AF65-F5344CB8AC3E}">
        <p14:creationId xmlns:p14="http://schemas.microsoft.com/office/powerpoint/2010/main" val="2906980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aseline="0" dirty="0" smtClean="0"/>
              <a:t>You </a:t>
            </a:r>
            <a:r>
              <a:rPr lang="en-US" baseline="0" dirty="0" smtClean="0"/>
              <a:t>are the most important ingredient</a:t>
            </a:r>
            <a:r>
              <a:rPr lang="en-US" baseline="0" dirty="0" smtClean="0"/>
              <a:t>. there are no guarantees that you will make sales at the show. </a:t>
            </a:r>
            <a:r>
              <a:rPr lang="en-US" baseline="0" dirty="0" smtClean="0"/>
              <a:t>If you do the work you will get traffic to your site and the more traffic, the more sales you’ll make. </a:t>
            </a:r>
          </a:p>
          <a:p>
            <a:pPr defTabSz="942289">
              <a:defRPr/>
            </a:pPr>
            <a:r>
              <a:rPr lang="en-US" baseline="0" dirty="0" smtClean="0"/>
              <a:t>My experience</a:t>
            </a:r>
            <a:r>
              <a:rPr lang="en-US" baseline="0" dirty="0" smtClean="0"/>
              <a:t>…..</a:t>
            </a:r>
          </a:p>
          <a:p>
            <a:pPr defTabSz="942289">
              <a:defRPr/>
            </a:pPr>
            <a:r>
              <a:rPr lang="en-US" baseline="0" dirty="0" smtClean="0"/>
              <a:t>Something good always comes from the shows.</a:t>
            </a:r>
            <a:endParaRPr lang="en-US" baseline="0" dirty="0" smtClean="0"/>
          </a:p>
          <a:p>
            <a:endParaRPr lang="en-US" dirty="0"/>
          </a:p>
          <a:p>
            <a:r>
              <a:rPr lang="en-US" dirty="0"/>
              <a:t>Organize your email list of friends fans and family. </a:t>
            </a:r>
          </a:p>
          <a:p>
            <a:endParaRPr lang="en-US" dirty="0"/>
          </a:p>
          <a:p>
            <a:r>
              <a:rPr lang="en-US" dirty="0"/>
              <a:t>Develop marketing plan:  social media, postcards, flyers, mailing list, etc.</a:t>
            </a:r>
          </a:p>
          <a:p>
            <a:r>
              <a:rPr lang="en-US" dirty="0"/>
              <a:t>Design and order postcards if desired (Moo, Vista Print)</a:t>
            </a:r>
          </a:p>
          <a:p>
            <a:r>
              <a:rPr lang="en-US" dirty="0"/>
              <a:t>Develop Mailing List (Mail chimp)</a:t>
            </a:r>
          </a:p>
          <a:p>
            <a:r>
              <a:rPr lang="en-US" dirty="0"/>
              <a:t>Check business card supply and order if necessary</a:t>
            </a:r>
          </a:p>
          <a:p>
            <a:r>
              <a:rPr lang="en-US" dirty="0"/>
              <a:t>Resale license, business license (temporary business license for the site you’re showing. Go online to find the forms you need. </a:t>
            </a:r>
          </a:p>
          <a:p>
            <a:endParaRPr lang="en-US" dirty="0"/>
          </a:p>
        </p:txBody>
      </p:sp>
      <p:sp>
        <p:nvSpPr>
          <p:cNvPr id="4" name="Slide Number Placeholder 3"/>
          <p:cNvSpPr>
            <a:spLocks noGrp="1"/>
          </p:cNvSpPr>
          <p:nvPr>
            <p:ph type="sldNum" sz="quarter" idx="10"/>
          </p:nvPr>
        </p:nvSpPr>
        <p:spPr/>
        <p:txBody>
          <a:bodyPr/>
          <a:lstStyle/>
          <a:p>
            <a:fld id="{C14FDC05-8B3E-46D7-A43E-9A62ECB50B9C}" type="slidenum">
              <a:rPr lang="en-US" smtClean="0"/>
              <a:t>4</a:t>
            </a:fld>
            <a:endParaRPr lang="en-US"/>
          </a:p>
        </p:txBody>
      </p:sp>
    </p:spTree>
    <p:extLst>
      <p:ext uri="{BB962C8B-B14F-4D97-AF65-F5344CB8AC3E}">
        <p14:creationId xmlns:p14="http://schemas.microsoft.com/office/powerpoint/2010/main" val="1854864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turn it over</a:t>
            </a:r>
            <a:r>
              <a:rPr lang="en-US" baseline="0" dirty="0" smtClean="0"/>
              <a:t> to my colleague </a:t>
            </a:r>
            <a:r>
              <a:rPr lang="en-US" dirty="0" smtClean="0"/>
              <a:t>Dennis Smith</a:t>
            </a:r>
            <a:endParaRPr lang="en-US" dirty="0"/>
          </a:p>
        </p:txBody>
      </p:sp>
      <p:sp>
        <p:nvSpPr>
          <p:cNvPr id="4" name="Slide Number Placeholder 3"/>
          <p:cNvSpPr>
            <a:spLocks noGrp="1"/>
          </p:cNvSpPr>
          <p:nvPr>
            <p:ph type="sldNum" sz="quarter" idx="10"/>
          </p:nvPr>
        </p:nvSpPr>
        <p:spPr/>
        <p:txBody>
          <a:bodyPr/>
          <a:lstStyle/>
          <a:p>
            <a:fld id="{C14FDC05-8B3E-46D7-A43E-9A62ECB50B9C}" type="slidenum">
              <a:rPr lang="en-US" smtClean="0"/>
              <a:t>5</a:t>
            </a:fld>
            <a:endParaRPr lang="en-US"/>
          </a:p>
        </p:txBody>
      </p:sp>
    </p:spTree>
    <p:extLst>
      <p:ext uri="{BB962C8B-B14F-4D97-AF65-F5344CB8AC3E}">
        <p14:creationId xmlns:p14="http://schemas.microsoft.com/office/powerpoint/2010/main" val="89629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Determine what artworks, prints, and greeting cards you are bringing</a:t>
            </a:r>
          </a:p>
          <a:p>
            <a:r>
              <a:rPr lang="en-US" dirty="0"/>
              <a:t>Prep all artwork, frames, and hanger hardware</a:t>
            </a:r>
          </a:p>
          <a:p>
            <a:r>
              <a:rPr lang="en-US" dirty="0"/>
              <a:t>Set up display racks and test out the layout. Take pictures</a:t>
            </a:r>
          </a:p>
          <a:p>
            <a:r>
              <a:rPr lang="en-US" dirty="0"/>
              <a:t>Make sure all kit is in good repair. Pack everything the night before</a:t>
            </a:r>
          </a:p>
          <a:p>
            <a:r>
              <a:rPr lang="en-US" dirty="0"/>
              <a:t>Prepare price list, create labels or price items</a:t>
            </a:r>
          </a:p>
          <a:p>
            <a:r>
              <a:rPr lang="en-US" dirty="0"/>
              <a:t>Make sure your membership is up to date</a:t>
            </a:r>
          </a:p>
          <a:p>
            <a:endParaRPr lang="en-US" dirty="0"/>
          </a:p>
        </p:txBody>
      </p:sp>
      <p:sp>
        <p:nvSpPr>
          <p:cNvPr id="4" name="Slide Number Placeholder 3"/>
          <p:cNvSpPr>
            <a:spLocks noGrp="1"/>
          </p:cNvSpPr>
          <p:nvPr>
            <p:ph type="sldNum" sz="quarter" idx="10"/>
          </p:nvPr>
        </p:nvSpPr>
        <p:spPr/>
        <p:txBody>
          <a:bodyPr/>
          <a:lstStyle/>
          <a:p>
            <a:fld id="{C14FDC05-8B3E-46D7-A43E-9A62ECB50B9C}" type="slidenum">
              <a:rPr lang="en-US" smtClean="0"/>
              <a:t>6</a:t>
            </a:fld>
            <a:endParaRPr lang="en-US"/>
          </a:p>
        </p:txBody>
      </p:sp>
    </p:spTree>
    <p:extLst>
      <p:ext uri="{BB962C8B-B14F-4D97-AF65-F5344CB8AC3E}">
        <p14:creationId xmlns:p14="http://schemas.microsoft.com/office/powerpoint/2010/main" val="3665500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Pack Square reader or other payment devices, charge cell phone, check blue tooth connection</a:t>
            </a:r>
          </a:p>
          <a:p>
            <a:r>
              <a:rPr lang="en-US" dirty="0"/>
              <a:t>Bring cell phone chargers or battery backup</a:t>
            </a:r>
          </a:p>
          <a:p>
            <a:r>
              <a:rPr lang="en-US" dirty="0"/>
              <a:t>Pack everything the night before</a:t>
            </a:r>
          </a:p>
          <a:p>
            <a:endParaRPr lang="en-US" dirty="0"/>
          </a:p>
        </p:txBody>
      </p:sp>
      <p:sp>
        <p:nvSpPr>
          <p:cNvPr id="4" name="Slide Number Placeholder 3"/>
          <p:cNvSpPr>
            <a:spLocks noGrp="1"/>
          </p:cNvSpPr>
          <p:nvPr>
            <p:ph type="sldNum" sz="quarter" idx="10"/>
          </p:nvPr>
        </p:nvSpPr>
        <p:spPr/>
        <p:txBody>
          <a:bodyPr/>
          <a:lstStyle/>
          <a:p>
            <a:fld id="{C14FDC05-8B3E-46D7-A43E-9A62ECB50B9C}" type="slidenum">
              <a:rPr lang="en-US" smtClean="0"/>
              <a:t>7</a:t>
            </a:fld>
            <a:endParaRPr lang="en-US"/>
          </a:p>
        </p:txBody>
      </p:sp>
    </p:spTree>
    <p:extLst>
      <p:ext uri="{BB962C8B-B14F-4D97-AF65-F5344CB8AC3E}">
        <p14:creationId xmlns:p14="http://schemas.microsoft.com/office/powerpoint/2010/main" val="1994971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checklist </a:t>
            </a:r>
            <a:r>
              <a:rPr lang="en-US" dirty="0" smtClean="0"/>
              <a:t>is </a:t>
            </a:r>
            <a:r>
              <a:rPr lang="en-US" dirty="0" smtClean="0"/>
              <a:t>be posted on our site. I’d</a:t>
            </a:r>
            <a:r>
              <a:rPr lang="en-US" baseline="0" dirty="0" smtClean="0"/>
              <a:t> like to turn it over to Janis Adams, our president to talk about displays and essential items.</a:t>
            </a:r>
            <a:endParaRPr lang="en-US" dirty="0"/>
          </a:p>
        </p:txBody>
      </p:sp>
      <p:sp>
        <p:nvSpPr>
          <p:cNvPr id="4" name="Slide Number Placeholder 3"/>
          <p:cNvSpPr>
            <a:spLocks noGrp="1"/>
          </p:cNvSpPr>
          <p:nvPr>
            <p:ph type="sldNum" sz="quarter" idx="10"/>
          </p:nvPr>
        </p:nvSpPr>
        <p:spPr/>
        <p:txBody>
          <a:bodyPr/>
          <a:lstStyle/>
          <a:p>
            <a:fld id="{C14FDC05-8B3E-46D7-A43E-9A62ECB50B9C}" type="slidenum">
              <a:rPr lang="en-US" smtClean="0"/>
              <a:t>8</a:t>
            </a:fld>
            <a:endParaRPr lang="en-US"/>
          </a:p>
        </p:txBody>
      </p:sp>
    </p:spTree>
    <p:extLst>
      <p:ext uri="{BB962C8B-B14F-4D97-AF65-F5344CB8AC3E}">
        <p14:creationId xmlns:p14="http://schemas.microsoft.com/office/powerpoint/2010/main" val="82416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Money: Small bills to make change. $100</a:t>
            </a:r>
          </a:p>
          <a:p>
            <a:r>
              <a:rPr lang="en-US" dirty="0"/>
              <a:t>Smart Phone with payment system (Square Reader)</a:t>
            </a:r>
          </a:p>
          <a:p>
            <a:r>
              <a:rPr lang="en-US" dirty="0"/>
              <a:t>Cell phone charger</a:t>
            </a:r>
          </a:p>
          <a:p>
            <a:r>
              <a:rPr lang="en-US" dirty="0"/>
              <a:t>Business cards</a:t>
            </a:r>
          </a:p>
          <a:p>
            <a:r>
              <a:rPr lang="en-US" dirty="0"/>
              <a:t>Bill of sale forms</a:t>
            </a:r>
          </a:p>
          <a:p>
            <a:r>
              <a:rPr lang="en-US" dirty="0"/>
              <a:t>Guest list /sign-up sheet</a:t>
            </a:r>
          </a:p>
          <a:p>
            <a:r>
              <a:rPr lang="en-US" dirty="0"/>
              <a:t>Receipt book</a:t>
            </a:r>
          </a:p>
          <a:p>
            <a:r>
              <a:rPr lang="en-US" dirty="0"/>
              <a:t>Bags for purchases</a:t>
            </a:r>
          </a:p>
          <a:p>
            <a:r>
              <a:rPr lang="en-US" dirty="0"/>
              <a:t>Calculator</a:t>
            </a:r>
          </a:p>
          <a:p>
            <a:r>
              <a:rPr lang="en-US" dirty="0"/>
              <a:t>Paper and tape for wrapping</a:t>
            </a:r>
          </a:p>
          <a:p>
            <a:r>
              <a:rPr lang="en-US" dirty="0"/>
              <a:t>Change purse or fanny pack</a:t>
            </a:r>
          </a:p>
          <a:p>
            <a:endParaRPr lang="en-US" dirty="0"/>
          </a:p>
        </p:txBody>
      </p:sp>
      <p:sp>
        <p:nvSpPr>
          <p:cNvPr id="4" name="Slide Number Placeholder 3"/>
          <p:cNvSpPr>
            <a:spLocks noGrp="1"/>
          </p:cNvSpPr>
          <p:nvPr>
            <p:ph type="sldNum" sz="quarter" idx="10"/>
          </p:nvPr>
        </p:nvSpPr>
        <p:spPr/>
        <p:txBody>
          <a:bodyPr/>
          <a:lstStyle/>
          <a:p>
            <a:fld id="{C14FDC05-8B3E-46D7-A43E-9A62ECB50B9C}" type="slidenum">
              <a:rPr lang="en-US" smtClean="0"/>
              <a:t>9</a:t>
            </a:fld>
            <a:endParaRPr lang="en-US"/>
          </a:p>
        </p:txBody>
      </p:sp>
    </p:spTree>
    <p:extLst>
      <p:ext uri="{BB962C8B-B14F-4D97-AF65-F5344CB8AC3E}">
        <p14:creationId xmlns:p14="http://schemas.microsoft.com/office/powerpoint/2010/main" val="985406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FDC05-8B3E-46D7-A43E-9A62ECB50B9C}" type="slidenum">
              <a:rPr lang="en-US" smtClean="0"/>
              <a:t>10</a:t>
            </a:fld>
            <a:endParaRPr lang="en-US"/>
          </a:p>
        </p:txBody>
      </p:sp>
    </p:spTree>
    <p:extLst>
      <p:ext uri="{BB962C8B-B14F-4D97-AF65-F5344CB8AC3E}">
        <p14:creationId xmlns:p14="http://schemas.microsoft.com/office/powerpoint/2010/main" val="617365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D2CEC5-3013-472F-8C6A-16AB2D6BF666}"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14C81-F075-48B2-AAA4-F721FE181FA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1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D2CEC5-3013-472F-8C6A-16AB2D6BF666}"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14C81-F075-48B2-AAA4-F721FE181FAD}" type="slidenum">
              <a:rPr lang="en-US" smtClean="0"/>
              <a:t>‹#›</a:t>
            </a:fld>
            <a:endParaRPr lang="en-US"/>
          </a:p>
        </p:txBody>
      </p:sp>
    </p:spTree>
    <p:extLst>
      <p:ext uri="{BB962C8B-B14F-4D97-AF65-F5344CB8AC3E}">
        <p14:creationId xmlns:p14="http://schemas.microsoft.com/office/powerpoint/2010/main" val="1399282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D2CEC5-3013-472F-8C6A-16AB2D6BF666}"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14C81-F075-48B2-AAA4-F721FE181FAD}" type="slidenum">
              <a:rPr lang="en-US" smtClean="0"/>
              <a:t>‹#›</a:t>
            </a:fld>
            <a:endParaRPr lang="en-US"/>
          </a:p>
        </p:txBody>
      </p:sp>
    </p:spTree>
    <p:extLst>
      <p:ext uri="{BB962C8B-B14F-4D97-AF65-F5344CB8AC3E}">
        <p14:creationId xmlns:p14="http://schemas.microsoft.com/office/powerpoint/2010/main" val="63518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D2CEC5-3013-472F-8C6A-16AB2D6BF666}"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14C81-F075-48B2-AAA4-F721FE181FAD}" type="slidenum">
              <a:rPr lang="en-US" smtClean="0"/>
              <a:t>‹#›</a:t>
            </a:fld>
            <a:endParaRPr lang="en-US"/>
          </a:p>
        </p:txBody>
      </p:sp>
    </p:spTree>
    <p:extLst>
      <p:ext uri="{BB962C8B-B14F-4D97-AF65-F5344CB8AC3E}">
        <p14:creationId xmlns:p14="http://schemas.microsoft.com/office/powerpoint/2010/main" val="3277060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2CEC5-3013-472F-8C6A-16AB2D6BF666}"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14C81-F075-48B2-AAA4-F721FE181FA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59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D2CEC5-3013-472F-8C6A-16AB2D6BF666}" type="datetimeFigureOut">
              <a:rPr lang="en-US" smtClean="0"/>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14C81-F075-48B2-AAA4-F721FE181FAD}" type="slidenum">
              <a:rPr lang="en-US" smtClean="0"/>
              <a:t>‹#›</a:t>
            </a:fld>
            <a:endParaRPr lang="en-US"/>
          </a:p>
        </p:txBody>
      </p:sp>
    </p:spTree>
    <p:extLst>
      <p:ext uri="{BB962C8B-B14F-4D97-AF65-F5344CB8AC3E}">
        <p14:creationId xmlns:p14="http://schemas.microsoft.com/office/powerpoint/2010/main" val="1460526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D2CEC5-3013-472F-8C6A-16AB2D6BF666}" type="datetimeFigureOut">
              <a:rPr lang="en-US" smtClean="0"/>
              <a:t>6/20/2022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614C81-F075-48B2-AAA4-F721FE181FAD}" type="slidenum">
              <a:rPr lang="en-US" smtClean="0"/>
              <a:t>‹#›</a:t>
            </a:fld>
            <a:endParaRPr lang="en-US"/>
          </a:p>
        </p:txBody>
      </p:sp>
    </p:spTree>
    <p:extLst>
      <p:ext uri="{BB962C8B-B14F-4D97-AF65-F5344CB8AC3E}">
        <p14:creationId xmlns:p14="http://schemas.microsoft.com/office/powerpoint/2010/main" val="196163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D2CEC5-3013-472F-8C6A-16AB2D6BF666}" type="datetimeFigureOut">
              <a:rPr lang="en-US" smtClean="0"/>
              <a:t>6/20/2022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614C81-F075-48B2-AAA4-F721FE181FAD}" type="slidenum">
              <a:rPr lang="en-US" smtClean="0"/>
              <a:t>‹#›</a:t>
            </a:fld>
            <a:endParaRPr lang="en-US"/>
          </a:p>
        </p:txBody>
      </p:sp>
    </p:spTree>
    <p:extLst>
      <p:ext uri="{BB962C8B-B14F-4D97-AF65-F5344CB8AC3E}">
        <p14:creationId xmlns:p14="http://schemas.microsoft.com/office/powerpoint/2010/main" val="2535451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D2CEC5-3013-472F-8C6A-16AB2D6BF666}" type="datetimeFigureOut">
              <a:rPr lang="en-US" smtClean="0"/>
              <a:t>6/20/2022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7614C81-F075-48B2-AAA4-F721FE181FAD}" type="slidenum">
              <a:rPr lang="en-US" smtClean="0"/>
              <a:t>‹#›</a:t>
            </a:fld>
            <a:endParaRPr lang="en-US"/>
          </a:p>
        </p:txBody>
      </p:sp>
    </p:spTree>
    <p:extLst>
      <p:ext uri="{BB962C8B-B14F-4D97-AF65-F5344CB8AC3E}">
        <p14:creationId xmlns:p14="http://schemas.microsoft.com/office/powerpoint/2010/main" val="3791717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D2CEC5-3013-472F-8C6A-16AB2D6BF666}" type="datetimeFigureOut">
              <a:rPr lang="en-US" smtClean="0"/>
              <a:t>6/20/2022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7614C81-F075-48B2-AAA4-F721FE181FAD}" type="slidenum">
              <a:rPr lang="en-US" smtClean="0"/>
              <a:t>‹#›</a:t>
            </a:fld>
            <a:endParaRPr lang="en-US"/>
          </a:p>
        </p:txBody>
      </p:sp>
    </p:spTree>
    <p:extLst>
      <p:ext uri="{BB962C8B-B14F-4D97-AF65-F5344CB8AC3E}">
        <p14:creationId xmlns:p14="http://schemas.microsoft.com/office/powerpoint/2010/main" val="109554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D2CEC5-3013-472F-8C6A-16AB2D6BF666}" type="datetimeFigureOut">
              <a:rPr lang="en-US" smtClean="0"/>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14C81-F075-48B2-AAA4-F721FE181FAD}" type="slidenum">
              <a:rPr lang="en-US" smtClean="0"/>
              <a:t>‹#›</a:t>
            </a:fld>
            <a:endParaRPr lang="en-US"/>
          </a:p>
        </p:txBody>
      </p:sp>
    </p:spTree>
    <p:extLst>
      <p:ext uri="{BB962C8B-B14F-4D97-AF65-F5344CB8AC3E}">
        <p14:creationId xmlns:p14="http://schemas.microsoft.com/office/powerpoint/2010/main" val="102088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D2CEC5-3013-472F-8C6A-16AB2D6BF666}" type="datetimeFigureOut">
              <a:rPr lang="en-US" smtClean="0"/>
              <a:t>6/20/2022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7614C81-F075-48B2-AAA4-F721FE181FA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22459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hyperlink" Target="https://artnv.org/open-studios-registration-intro/"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Frank@artnv.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hyperlink" Target="https://www.tax-id-bureau.com/california-sellers-permit-application/"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cityofnapa.org/157/Business-Licens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Open Studios </a:t>
            </a:r>
            <a:endParaRPr lang="en-US" dirty="0"/>
          </a:p>
        </p:txBody>
      </p:sp>
      <p:sp>
        <p:nvSpPr>
          <p:cNvPr id="3" name="Subtitle 2"/>
          <p:cNvSpPr>
            <a:spLocks noGrp="1"/>
          </p:cNvSpPr>
          <p:nvPr>
            <p:ph type="subTitle" idx="1"/>
          </p:nvPr>
        </p:nvSpPr>
        <p:spPr/>
        <p:txBody>
          <a:bodyPr/>
          <a:lstStyle/>
          <a:p>
            <a:r>
              <a:rPr lang="en-US" dirty="0" smtClean="0"/>
              <a:t>Best Practices and Checklist</a:t>
            </a:r>
            <a:endParaRPr lang="en-US" dirty="0"/>
          </a:p>
        </p:txBody>
      </p:sp>
      <p:pic>
        <p:nvPicPr>
          <p:cNvPr id="5" name="Picture 4"/>
          <p:cNvPicPr>
            <a:picLocks noChangeAspect="1"/>
          </p:cNvPicPr>
          <p:nvPr/>
        </p:nvPicPr>
        <p:blipFill>
          <a:blip r:embed="rId3"/>
          <a:stretch>
            <a:fillRect/>
          </a:stretch>
        </p:blipFill>
        <p:spPr>
          <a:xfrm>
            <a:off x="7500025" y="2718151"/>
            <a:ext cx="2838968" cy="1450438"/>
          </a:xfrm>
          <a:prstGeom prst="rect">
            <a:avLst/>
          </a:prstGeom>
        </p:spPr>
      </p:pic>
    </p:spTree>
    <p:extLst>
      <p:ext uri="{BB962C8B-B14F-4D97-AF65-F5344CB8AC3E}">
        <p14:creationId xmlns:p14="http://schemas.microsoft.com/office/powerpoint/2010/main" val="2441873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55204" y="202219"/>
            <a:ext cx="2838968" cy="1450438"/>
          </a:xfrm>
          <a:prstGeom prst="rect">
            <a:avLst/>
          </a:prstGeom>
        </p:spPr>
      </p:pic>
      <p:sp>
        <p:nvSpPr>
          <p:cNvPr id="3" name="Rectangle 2"/>
          <p:cNvSpPr/>
          <p:nvPr/>
        </p:nvSpPr>
        <p:spPr>
          <a:xfrm>
            <a:off x="1185013" y="1652657"/>
            <a:ext cx="6096000" cy="4031873"/>
          </a:xfrm>
          <a:prstGeom prst="rect">
            <a:avLst/>
          </a:prstGeom>
        </p:spPr>
        <p:txBody>
          <a:bodyPr>
            <a:spAutoFit/>
          </a:bodyPr>
          <a:lstStyle/>
          <a:p>
            <a:pPr marL="457200" indent="-457200">
              <a:buFont typeface="Arial" panose="020B0604020202020204" pitchFamily="34" charset="0"/>
              <a:buChar char="•"/>
            </a:pPr>
            <a:r>
              <a:rPr lang="en-US" sz="3200" dirty="0"/>
              <a:t>Bottled water</a:t>
            </a:r>
          </a:p>
          <a:p>
            <a:pPr marL="457200" indent="-457200">
              <a:buFont typeface="Arial" panose="020B0604020202020204" pitchFamily="34" charset="0"/>
              <a:buChar char="•"/>
            </a:pPr>
            <a:r>
              <a:rPr lang="en-US" sz="3200" dirty="0"/>
              <a:t>Food</a:t>
            </a:r>
          </a:p>
          <a:p>
            <a:pPr marL="457200" indent="-457200">
              <a:buFont typeface="Arial" panose="020B0604020202020204" pitchFamily="34" charset="0"/>
              <a:buChar char="•"/>
            </a:pPr>
            <a:r>
              <a:rPr lang="en-US" sz="3200" dirty="0"/>
              <a:t>Cooler</a:t>
            </a:r>
          </a:p>
          <a:p>
            <a:pPr marL="457200" indent="-457200">
              <a:buFont typeface="Arial" panose="020B0604020202020204" pitchFamily="34" charset="0"/>
              <a:buChar char="•"/>
            </a:pPr>
            <a:r>
              <a:rPr lang="en-US" sz="3200" dirty="0"/>
              <a:t>Hand fan for hot days</a:t>
            </a:r>
          </a:p>
          <a:p>
            <a:pPr marL="457200" indent="-457200">
              <a:buFont typeface="Arial" panose="020B0604020202020204" pitchFamily="34" charset="0"/>
              <a:buChar char="•"/>
            </a:pPr>
            <a:r>
              <a:rPr lang="en-US" sz="3200" dirty="0"/>
              <a:t>Hand sanitizer, masks</a:t>
            </a:r>
          </a:p>
          <a:p>
            <a:pPr marL="457200" indent="-457200">
              <a:buFont typeface="Arial" panose="020B0604020202020204" pitchFamily="34" charset="0"/>
              <a:buChar char="•"/>
            </a:pPr>
            <a:r>
              <a:rPr lang="en-US" sz="3200" dirty="0"/>
              <a:t>Sun </a:t>
            </a:r>
            <a:r>
              <a:rPr lang="en-US" sz="3200" dirty="0" smtClean="0"/>
              <a:t>lotion, sun glasses</a:t>
            </a:r>
            <a:endParaRPr lang="en-US" sz="3200" dirty="0"/>
          </a:p>
          <a:p>
            <a:pPr marL="457200" indent="-457200">
              <a:buFont typeface="Arial" panose="020B0604020202020204" pitchFamily="34" charset="0"/>
              <a:buChar char="•"/>
            </a:pPr>
            <a:r>
              <a:rPr lang="en-US" sz="3200" dirty="0"/>
              <a:t>Hat</a:t>
            </a:r>
          </a:p>
          <a:p>
            <a:pPr marL="457200" indent="-457200">
              <a:buFont typeface="Arial" panose="020B0604020202020204" pitchFamily="34" charset="0"/>
              <a:buChar char="•"/>
            </a:pPr>
            <a:r>
              <a:rPr lang="en-US" sz="3200" dirty="0"/>
              <a:t>Tissues</a:t>
            </a:r>
          </a:p>
        </p:txBody>
      </p:sp>
      <p:sp>
        <p:nvSpPr>
          <p:cNvPr id="5" name="TextBox 4"/>
          <p:cNvSpPr txBox="1"/>
          <p:nvPr/>
        </p:nvSpPr>
        <p:spPr>
          <a:xfrm>
            <a:off x="1152939" y="604272"/>
            <a:ext cx="3080074" cy="646331"/>
          </a:xfrm>
          <a:prstGeom prst="rect">
            <a:avLst/>
          </a:prstGeom>
          <a:noFill/>
        </p:spPr>
        <p:txBody>
          <a:bodyPr wrap="none" rtlCol="0">
            <a:spAutoFit/>
          </a:bodyPr>
          <a:lstStyle/>
          <a:p>
            <a:r>
              <a:rPr lang="en-US" sz="3600" dirty="0" smtClean="0">
                <a:solidFill>
                  <a:srgbClr val="C00000"/>
                </a:solidFill>
              </a:rPr>
              <a:t>Essential Items </a:t>
            </a:r>
            <a:endParaRPr lang="en-US" sz="3600" dirty="0">
              <a:solidFill>
                <a:srgbClr val="C00000"/>
              </a:solidFill>
            </a:endParaRPr>
          </a:p>
        </p:txBody>
      </p:sp>
      <p:sp>
        <p:nvSpPr>
          <p:cNvPr id="6" name="TextBox 5"/>
          <p:cNvSpPr txBox="1"/>
          <p:nvPr/>
        </p:nvSpPr>
        <p:spPr>
          <a:xfrm>
            <a:off x="763230" y="6434245"/>
            <a:ext cx="1326004" cy="369332"/>
          </a:xfrm>
          <a:prstGeom prst="rect">
            <a:avLst/>
          </a:prstGeom>
          <a:noFill/>
        </p:spPr>
        <p:txBody>
          <a:bodyPr wrap="none" rtlCol="0">
            <a:spAutoFit/>
          </a:bodyPr>
          <a:lstStyle/>
          <a:p>
            <a:r>
              <a:rPr lang="en-US" dirty="0" smtClean="0"/>
              <a:t>Janis Adams</a:t>
            </a:r>
            <a:endParaRPr lang="en-US" dirty="0"/>
          </a:p>
        </p:txBody>
      </p:sp>
      <p:pic>
        <p:nvPicPr>
          <p:cNvPr id="7" name="Picture 6"/>
          <p:cNvPicPr>
            <a:picLocks noChangeAspect="1"/>
          </p:cNvPicPr>
          <p:nvPr/>
        </p:nvPicPr>
        <p:blipFill>
          <a:blip r:embed="rId4"/>
          <a:stretch>
            <a:fillRect/>
          </a:stretch>
        </p:blipFill>
        <p:spPr>
          <a:xfrm>
            <a:off x="8293534" y="2151468"/>
            <a:ext cx="3700638" cy="3533062"/>
          </a:xfrm>
          <a:prstGeom prst="rect">
            <a:avLst/>
          </a:prstGeom>
        </p:spPr>
      </p:pic>
    </p:spTree>
    <p:extLst>
      <p:ext uri="{BB962C8B-B14F-4D97-AF65-F5344CB8AC3E}">
        <p14:creationId xmlns:p14="http://schemas.microsoft.com/office/powerpoint/2010/main" val="3181717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55204" y="202219"/>
            <a:ext cx="2838968" cy="1450438"/>
          </a:xfrm>
          <a:prstGeom prst="rect">
            <a:avLst/>
          </a:prstGeom>
        </p:spPr>
      </p:pic>
      <p:sp>
        <p:nvSpPr>
          <p:cNvPr id="4" name="Rectangle 3"/>
          <p:cNvSpPr/>
          <p:nvPr/>
        </p:nvSpPr>
        <p:spPr>
          <a:xfrm>
            <a:off x="1378226" y="1329254"/>
            <a:ext cx="6096000" cy="4893647"/>
          </a:xfrm>
          <a:prstGeom prst="rect">
            <a:avLst/>
          </a:prstGeom>
        </p:spPr>
        <p:txBody>
          <a:bodyPr>
            <a:spAutoFit/>
          </a:bodyPr>
          <a:lstStyle/>
          <a:p>
            <a:pPr marL="457200" indent="-457200">
              <a:buFont typeface="Arial" panose="020B0604020202020204" pitchFamily="34" charset="0"/>
              <a:buChar char="•"/>
            </a:pPr>
            <a:r>
              <a:rPr lang="en-US" sz="2800" dirty="0"/>
              <a:t>Hammer, utility knife, screwdriver, </a:t>
            </a:r>
          </a:p>
          <a:p>
            <a:pPr marL="457200" indent="-457200">
              <a:buFont typeface="Arial" panose="020B0604020202020204" pitchFamily="34" charset="0"/>
              <a:buChar char="•"/>
            </a:pPr>
            <a:r>
              <a:rPr lang="en-US" sz="2800" dirty="0"/>
              <a:t>wire cutters, needle-nose pliers</a:t>
            </a:r>
          </a:p>
          <a:p>
            <a:pPr marL="457200" indent="-457200">
              <a:buFont typeface="Arial" panose="020B0604020202020204" pitchFamily="34" charset="0"/>
              <a:buChar char="•"/>
            </a:pPr>
            <a:r>
              <a:rPr lang="en-US" sz="2800" dirty="0"/>
              <a:t>Paper Towels, soft cloth</a:t>
            </a:r>
          </a:p>
          <a:p>
            <a:pPr marL="457200" indent="-457200">
              <a:buFont typeface="Arial" panose="020B0604020202020204" pitchFamily="34" charset="0"/>
              <a:buChar char="•"/>
            </a:pPr>
            <a:r>
              <a:rPr lang="en-US" sz="2800" dirty="0" smtClean="0"/>
              <a:t>Glass cleaner (Windex)</a:t>
            </a:r>
            <a:endParaRPr lang="en-US" sz="2800" dirty="0"/>
          </a:p>
          <a:p>
            <a:pPr marL="457200" indent="-457200">
              <a:buFont typeface="Arial" panose="020B0604020202020204" pitchFamily="34" charset="0"/>
              <a:buChar char="•"/>
            </a:pPr>
            <a:r>
              <a:rPr lang="en-US" sz="2800" dirty="0"/>
              <a:t>Rope, cording, bungees</a:t>
            </a:r>
          </a:p>
          <a:p>
            <a:pPr marL="457200" indent="-457200">
              <a:buFont typeface="Arial" panose="020B0604020202020204" pitchFamily="34" charset="0"/>
              <a:buChar char="•"/>
            </a:pPr>
            <a:r>
              <a:rPr lang="en-US" sz="2800" dirty="0"/>
              <a:t>Nylon straps</a:t>
            </a:r>
          </a:p>
          <a:p>
            <a:pPr marL="457200" indent="-457200">
              <a:buFont typeface="Arial" panose="020B0604020202020204" pitchFamily="34" charset="0"/>
              <a:buChar char="•"/>
            </a:pPr>
            <a:r>
              <a:rPr lang="en-US" sz="2800" dirty="0"/>
              <a:t>Duct tape, masking tape</a:t>
            </a:r>
          </a:p>
          <a:p>
            <a:pPr marL="457200" indent="-457200">
              <a:buFont typeface="Arial" panose="020B0604020202020204" pitchFamily="34" charset="0"/>
              <a:buChar char="•"/>
            </a:pPr>
            <a:r>
              <a:rPr lang="en-US" sz="2800" dirty="0"/>
              <a:t>Zip ties of various sizes</a:t>
            </a:r>
          </a:p>
          <a:p>
            <a:pPr marL="457200" indent="-457200">
              <a:buFont typeface="Arial" panose="020B0604020202020204" pitchFamily="34" charset="0"/>
              <a:buChar char="•"/>
            </a:pPr>
            <a:r>
              <a:rPr lang="en-US" sz="2800" dirty="0"/>
              <a:t>Scissors</a:t>
            </a:r>
          </a:p>
          <a:p>
            <a:pPr marL="457200" indent="-457200">
              <a:buFont typeface="Arial" panose="020B0604020202020204" pitchFamily="34" charset="0"/>
              <a:buChar char="•"/>
            </a:pPr>
            <a:r>
              <a:rPr lang="en-US" sz="2800" dirty="0"/>
              <a:t>Clips, safety </a:t>
            </a:r>
            <a:r>
              <a:rPr lang="en-US" sz="2800" dirty="0" smtClean="0"/>
              <a:t>pins, picture wire</a:t>
            </a:r>
            <a:endParaRPr lang="en-US" sz="2800" dirty="0"/>
          </a:p>
          <a:p>
            <a:endParaRPr lang="en-US" sz="3200" dirty="0"/>
          </a:p>
        </p:txBody>
      </p:sp>
      <p:sp>
        <p:nvSpPr>
          <p:cNvPr id="5" name="TextBox 4"/>
          <p:cNvSpPr txBox="1"/>
          <p:nvPr/>
        </p:nvSpPr>
        <p:spPr>
          <a:xfrm>
            <a:off x="1378226" y="635050"/>
            <a:ext cx="1507529" cy="584775"/>
          </a:xfrm>
          <a:prstGeom prst="rect">
            <a:avLst/>
          </a:prstGeom>
          <a:noFill/>
        </p:spPr>
        <p:txBody>
          <a:bodyPr wrap="none" rtlCol="0">
            <a:spAutoFit/>
          </a:bodyPr>
          <a:lstStyle/>
          <a:p>
            <a:r>
              <a:rPr lang="en-US" sz="3200" dirty="0" smtClean="0"/>
              <a:t>Tool Kit </a:t>
            </a:r>
            <a:endParaRPr lang="en-US" sz="3200" dirty="0"/>
          </a:p>
        </p:txBody>
      </p:sp>
      <p:sp>
        <p:nvSpPr>
          <p:cNvPr id="7" name="TextBox 6"/>
          <p:cNvSpPr txBox="1"/>
          <p:nvPr/>
        </p:nvSpPr>
        <p:spPr>
          <a:xfrm>
            <a:off x="763230" y="6434245"/>
            <a:ext cx="1369927" cy="369332"/>
          </a:xfrm>
          <a:prstGeom prst="rect">
            <a:avLst/>
          </a:prstGeom>
          <a:noFill/>
        </p:spPr>
        <p:txBody>
          <a:bodyPr wrap="none" rtlCol="0">
            <a:spAutoFit/>
          </a:bodyPr>
          <a:lstStyle/>
          <a:p>
            <a:r>
              <a:rPr lang="en-US" dirty="0" smtClean="0"/>
              <a:t>Zaza Fetterly</a:t>
            </a:r>
            <a:endParaRPr lang="en-US" dirty="0"/>
          </a:p>
        </p:txBody>
      </p:sp>
      <p:pic>
        <p:nvPicPr>
          <p:cNvPr id="8" name="Picture 7"/>
          <p:cNvPicPr>
            <a:picLocks noChangeAspect="1"/>
          </p:cNvPicPr>
          <p:nvPr/>
        </p:nvPicPr>
        <p:blipFill>
          <a:blip r:embed="rId4"/>
          <a:stretch>
            <a:fillRect/>
          </a:stretch>
        </p:blipFill>
        <p:spPr>
          <a:xfrm>
            <a:off x="9276522" y="2068951"/>
            <a:ext cx="2495071" cy="3435075"/>
          </a:xfrm>
          <a:prstGeom prst="rect">
            <a:avLst/>
          </a:prstGeom>
        </p:spPr>
      </p:pic>
    </p:spTree>
    <p:extLst>
      <p:ext uri="{BB962C8B-B14F-4D97-AF65-F5344CB8AC3E}">
        <p14:creationId xmlns:p14="http://schemas.microsoft.com/office/powerpoint/2010/main" val="1781004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1576" y="870291"/>
            <a:ext cx="6096000" cy="769441"/>
          </a:xfrm>
          <a:prstGeom prst="rect">
            <a:avLst/>
          </a:prstGeom>
        </p:spPr>
        <p:txBody>
          <a:bodyPr>
            <a:spAutoFit/>
          </a:bodyPr>
          <a:lstStyle/>
          <a:p>
            <a:r>
              <a:rPr lang="en-US" sz="4400" dirty="0" smtClean="0"/>
              <a:t>Jessel Preview Show</a:t>
            </a:r>
            <a:endParaRPr lang="en-US" sz="4400" dirty="0"/>
          </a:p>
        </p:txBody>
      </p:sp>
      <p:sp>
        <p:nvSpPr>
          <p:cNvPr id="3" name="TextBox 2"/>
          <p:cNvSpPr txBox="1"/>
          <p:nvPr/>
        </p:nvSpPr>
        <p:spPr>
          <a:xfrm>
            <a:off x="212034" y="1639732"/>
            <a:ext cx="7328453" cy="4247317"/>
          </a:xfrm>
          <a:prstGeom prst="rect">
            <a:avLst/>
          </a:prstGeom>
          <a:noFill/>
        </p:spPr>
        <p:txBody>
          <a:bodyPr wrap="square" rtlCol="0">
            <a:spAutoFit/>
          </a:bodyPr>
          <a:lstStyle/>
          <a:p>
            <a:r>
              <a:rPr lang="en-US" sz="2800" dirty="0" smtClean="0"/>
              <a:t>Drop off your work on (TBA)</a:t>
            </a:r>
            <a:endParaRPr lang="en-US" sz="2800" dirty="0" smtClean="0"/>
          </a:p>
          <a:p>
            <a:r>
              <a:rPr lang="en-US" sz="2800" dirty="0" smtClean="0"/>
              <a:t/>
            </a:r>
            <a:br>
              <a:rPr lang="en-US" sz="2800" dirty="0" smtClean="0"/>
            </a:br>
            <a:r>
              <a:rPr lang="en-US" sz="2800" dirty="0" err="1" smtClean="0"/>
              <a:t>Jessel’s</a:t>
            </a:r>
            <a:r>
              <a:rPr lang="en-US" sz="2800" dirty="0" smtClean="0"/>
              <a:t> requirements:</a:t>
            </a:r>
            <a:endParaRPr lang="en-US" sz="2800" dirty="0" smtClean="0"/>
          </a:p>
          <a:p>
            <a:r>
              <a:rPr lang="en-US" sz="2800" dirty="0" smtClean="0"/>
              <a:t>Bring 2 works for her to choose </a:t>
            </a:r>
            <a:endParaRPr lang="en-US" sz="2800" dirty="0" smtClean="0"/>
          </a:p>
          <a:p>
            <a:r>
              <a:rPr lang="en-US" sz="2800" dirty="0" smtClean="0"/>
              <a:t>Priced the same as your website</a:t>
            </a:r>
            <a:br>
              <a:rPr lang="en-US" sz="2800" dirty="0" smtClean="0"/>
            </a:br>
            <a:endParaRPr lang="en-US" sz="2800" dirty="0" smtClean="0"/>
          </a:p>
          <a:p>
            <a:pPr marL="457200" indent="-457200">
              <a:buFont typeface="Arial" panose="020B0604020202020204" pitchFamily="34" charset="0"/>
              <a:buChar char="•"/>
            </a:pPr>
            <a:r>
              <a:rPr lang="en-US" sz="2800" dirty="0" smtClean="0"/>
              <a:t>Commission split is </a:t>
            </a:r>
            <a:r>
              <a:rPr lang="en-US" sz="2800" dirty="0" smtClean="0"/>
              <a:t>40% Gallery, 60% to Artist</a:t>
            </a:r>
            <a:endParaRPr lang="en-US" sz="2800" dirty="0" smtClean="0"/>
          </a:p>
          <a:p>
            <a:pPr marL="457200" indent="-457200">
              <a:buFont typeface="Arial" panose="020B0604020202020204" pitchFamily="34" charset="0"/>
              <a:buChar char="•"/>
            </a:pPr>
            <a:r>
              <a:rPr lang="en-US" sz="2800" dirty="0" smtClean="0"/>
              <a:t>Details for </a:t>
            </a:r>
            <a:r>
              <a:rPr lang="en-US" sz="2800" dirty="0" smtClean="0"/>
              <a:t>opening weekend</a:t>
            </a:r>
            <a:endParaRPr lang="en-US" sz="2800" dirty="0"/>
          </a:p>
          <a:p>
            <a:pPr marL="457200" indent="-457200">
              <a:buFont typeface="Arial" panose="020B0604020202020204" pitchFamily="34" charset="0"/>
              <a:buChar char="•"/>
            </a:pPr>
            <a:r>
              <a:rPr lang="en-US" sz="2800" dirty="0" smtClean="0"/>
              <a:t>Pick up your work Friday Sept 30</a:t>
            </a:r>
            <a:r>
              <a:rPr lang="en-US" sz="2800" baseline="30000" dirty="0" smtClean="0"/>
              <a:t>th</a:t>
            </a:r>
            <a:r>
              <a:rPr lang="en-US" sz="2800" dirty="0" smtClean="0"/>
              <a:t> 10 -5 </a:t>
            </a:r>
            <a:endParaRPr lang="en-US" dirty="0" smtClean="0"/>
          </a:p>
          <a:p>
            <a:endParaRPr lang="en-US" dirty="0"/>
          </a:p>
        </p:txBody>
      </p:sp>
      <p:sp>
        <p:nvSpPr>
          <p:cNvPr id="4" name="TextBox 3"/>
          <p:cNvSpPr txBox="1"/>
          <p:nvPr/>
        </p:nvSpPr>
        <p:spPr>
          <a:xfrm>
            <a:off x="763230" y="6434245"/>
            <a:ext cx="1812932" cy="369332"/>
          </a:xfrm>
          <a:prstGeom prst="rect">
            <a:avLst/>
          </a:prstGeom>
          <a:noFill/>
        </p:spPr>
        <p:txBody>
          <a:bodyPr wrap="none" rtlCol="0">
            <a:spAutoFit/>
          </a:bodyPr>
          <a:lstStyle/>
          <a:p>
            <a:r>
              <a:rPr lang="en-US" dirty="0" smtClean="0"/>
              <a:t>Karen Winograde</a:t>
            </a:r>
            <a:endParaRPr lang="en-US" dirty="0"/>
          </a:p>
        </p:txBody>
      </p:sp>
      <p:pic>
        <p:nvPicPr>
          <p:cNvPr id="5" name="Picture 4"/>
          <p:cNvPicPr>
            <a:picLocks noChangeAspect="1"/>
          </p:cNvPicPr>
          <p:nvPr/>
        </p:nvPicPr>
        <p:blipFill>
          <a:blip r:embed="rId3"/>
          <a:stretch>
            <a:fillRect/>
          </a:stretch>
        </p:blipFill>
        <p:spPr>
          <a:xfrm>
            <a:off x="8134654" y="799989"/>
            <a:ext cx="3334215" cy="5087060"/>
          </a:xfrm>
          <a:prstGeom prst="rect">
            <a:avLst/>
          </a:prstGeom>
        </p:spPr>
      </p:pic>
    </p:spTree>
    <p:extLst>
      <p:ext uri="{BB962C8B-B14F-4D97-AF65-F5344CB8AC3E}">
        <p14:creationId xmlns:p14="http://schemas.microsoft.com/office/powerpoint/2010/main" val="2486531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574" y="324880"/>
            <a:ext cx="1544654" cy="584775"/>
          </a:xfrm>
          <a:prstGeom prst="rect">
            <a:avLst/>
          </a:prstGeom>
          <a:noFill/>
        </p:spPr>
        <p:txBody>
          <a:bodyPr wrap="none" rtlCol="0">
            <a:spAutoFit/>
          </a:bodyPr>
          <a:lstStyle/>
          <a:p>
            <a:r>
              <a:rPr lang="en-US" sz="3200" dirty="0" smtClean="0"/>
              <a:t>Pointers</a:t>
            </a:r>
            <a:endParaRPr lang="en-US" sz="3200" dirty="0"/>
          </a:p>
        </p:txBody>
      </p:sp>
      <p:sp>
        <p:nvSpPr>
          <p:cNvPr id="4" name="TextBox 3"/>
          <p:cNvSpPr txBox="1"/>
          <p:nvPr/>
        </p:nvSpPr>
        <p:spPr>
          <a:xfrm>
            <a:off x="543339" y="1190341"/>
            <a:ext cx="4021678" cy="5909310"/>
          </a:xfrm>
          <a:prstGeom prst="rect">
            <a:avLst/>
          </a:prstGeom>
          <a:noFill/>
        </p:spPr>
        <p:txBody>
          <a:bodyPr wrap="none" rtlCol="0">
            <a:spAutoFit/>
          </a:bodyPr>
          <a:lstStyle/>
          <a:p>
            <a:pPr marL="285750" indent="-285750">
              <a:buFont typeface="Arial" panose="020B0604020202020204" pitchFamily="34" charset="0"/>
              <a:buChar char="•"/>
            </a:pPr>
            <a:r>
              <a:rPr lang="en-US" dirty="0"/>
              <a:t>Make an inventory list for </a:t>
            </a:r>
            <a:r>
              <a:rPr lang="en-US" dirty="0" smtClean="0"/>
              <a:t>reference</a:t>
            </a:r>
            <a:endParaRPr lang="en-US" baseline="0"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aseline="0" dirty="0" smtClean="0"/>
              <a:t>Display </a:t>
            </a:r>
            <a:r>
              <a:rPr lang="en-US" baseline="0" dirty="0" smtClean="0"/>
              <a:t>your art professionally</a:t>
            </a:r>
            <a:r>
              <a:rPr lang="en-US" baseline="0" dirty="0" smtClean="0"/>
              <a:t>.</a:t>
            </a:r>
            <a:endParaRPr lang="en-US" dirty="0" smtClean="0"/>
          </a:p>
          <a:p>
            <a:pPr marL="285750" indent="-285750">
              <a:buFont typeface="Arial" panose="020B0604020202020204" pitchFamily="34" charset="0"/>
              <a:buChar char="•"/>
            </a:pPr>
            <a:r>
              <a:rPr lang="en-US" dirty="0" smtClean="0"/>
              <a:t>Frame or mat the </a:t>
            </a:r>
            <a:r>
              <a:rPr lang="en-US" dirty="0" smtClean="0"/>
              <a:t>art</a:t>
            </a:r>
            <a:endParaRPr lang="en-US" dirty="0"/>
          </a:p>
          <a:p>
            <a:pPr marL="285750" indent="-285750">
              <a:buFont typeface="Arial" panose="020B0604020202020204" pitchFamily="34" charset="0"/>
              <a:buChar char="•"/>
            </a:pPr>
            <a:r>
              <a:rPr lang="en-US" dirty="0"/>
              <a:t>Protect your matted artwork with </a:t>
            </a:r>
          </a:p>
          <a:p>
            <a:pPr marL="285750" indent="-285750">
              <a:buFont typeface="Arial" panose="020B0604020202020204" pitchFamily="34" charset="0"/>
              <a:buChar char="•"/>
            </a:pPr>
            <a:r>
              <a:rPr lang="en-US" dirty="0"/>
              <a:t>Clear bags/ Clearbags.com or </a:t>
            </a:r>
            <a:r>
              <a:rPr lang="en-US" dirty="0" smtClean="0"/>
              <a:t>Amazon</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Use a print display </a:t>
            </a:r>
            <a:r>
              <a:rPr lang="en-US" dirty="0" smtClean="0"/>
              <a:t>stand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Price </a:t>
            </a:r>
            <a:r>
              <a:rPr lang="en-US" dirty="0" smtClean="0"/>
              <a:t>everything, make labels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Flowers</a:t>
            </a:r>
          </a:p>
          <a:p>
            <a:pPr marL="285750" indent="-285750">
              <a:buFont typeface="Arial" panose="020B0604020202020204" pitchFamily="34" charset="0"/>
              <a:buChar char="•"/>
            </a:pPr>
            <a:r>
              <a:rPr lang="en-US" dirty="0" smtClean="0"/>
              <a:t>Music</a:t>
            </a:r>
          </a:p>
          <a:p>
            <a:pPr marL="285750" indent="-285750">
              <a:buFont typeface="Arial" panose="020B0604020202020204" pitchFamily="34" charset="0"/>
              <a:buChar char="•"/>
            </a:pPr>
            <a:r>
              <a:rPr lang="en-US" dirty="0" smtClean="0"/>
              <a:t>Candy dish </a:t>
            </a:r>
          </a:p>
          <a:p>
            <a:pPr marL="285750" indent="-285750">
              <a:buFont typeface="Arial" panose="020B0604020202020204" pitchFamily="34" charset="0"/>
              <a:buChar char="•"/>
            </a:pPr>
            <a:r>
              <a:rPr lang="en-US" dirty="0" smtClean="0"/>
              <a:t>Be personable and smile </a:t>
            </a:r>
            <a:endParaRPr lang="en-US" dirty="0" smtClean="0"/>
          </a:p>
          <a:p>
            <a:endParaRPr lang="en-US" dirty="0" smtClean="0"/>
          </a:p>
          <a:p>
            <a:endParaRPr lang="en-US" dirty="0"/>
          </a:p>
          <a:p>
            <a:r>
              <a:rPr lang="en-US" baseline="0" dirty="0" smtClean="0"/>
              <a:t/>
            </a:r>
            <a:br>
              <a:rPr lang="en-US" baseline="0" dirty="0" smtClean="0"/>
            </a:br>
            <a:endParaRPr lang="en-US" baseline="0" dirty="0" smtClean="0"/>
          </a:p>
          <a:p>
            <a:endParaRPr lang="en-US" baseline="0" dirty="0" smtClean="0"/>
          </a:p>
          <a:p>
            <a:endParaRPr lang="en-US" dirty="0"/>
          </a:p>
        </p:txBody>
      </p:sp>
      <p:sp>
        <p:nvSpPr>
          <p:cNvPr id="5" name="TextBox 4"/>
          <p:cNvSpPr txBox="1"/>
          <p:nvPr/>
        </p:nvSpPr>
        <p:spPr>
          <a:xfrm>
            <a:off x="763230" y="6434245"/>
            <a:ext cx="1348061" cy="369332"/>
          </a:xfrm>
          <a:prstGeom prst="rect">
            <a:avLst/>
          </a:prstGeom>
          <a:noFill/>
        </p:spPr>
        <p:txBody>
          <a:bodyPr wrap="none" rtlCol="0">
            <a:spAutoFit/>
          </a:bodyPr>
          <a:lstStyle/>
          <a:p>
            <a:r>
              <a:rPr lang="en-US" dirty="0" smtClean="0"/>
              <a:t>Frank Trozzo</a:t>
            </a:r>
            <a:endParaRPr lang="en-US" dirty="0"/>
          </a:p>
        </p:txBody>
      </p:sp>
      <p:pic>
        <p:nvPicPr>
          <p:cNvPr id="6" name="Picture 5"/>
          <p:cNvPicPr>
            <a:picLocks noChangeAspect="1"/>
          </p:cNvPicPr>
          <p:nvPr/>
        </p:nvPicPr>
        <p:blipFill>
          <a:blip r:embed="rId3"/>
          <a:stretch>
            <a:fillRect/>
          </a:stretch>
        </p:blipFill>
        <p:spPr>
          <a:xfrm>
            <a:off x="6633516" y="1263496"/>
            <a:ext cx="3529607" cy="3388018"/>
          </a:xfrm>
          <a:prstGeom prst="rect">
            <a:avLst/>
          </a:prstGeom>
        </p:spPr>
      </p:pic>
    </p:spTree>
    <p:extLst>
      <p:ext uri="{BB962C8B-B14F-4D97-AF65-F5344CB8AC3E}">
        <p14:creationId xmlns:p14="http://schemas.microsoft.com/office/powerpoint/2010/main" val="1217931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2939" y="1166191"/>
            <a:ext cx="8155694" cy="4708981"/>
          </a:xfrm>
          <a:prstGeom prst="rect">
            <a:avLst/>
          </a:prstGeom>
          <a:noFill/>
        </p:spPr>
        <p:txBody>
          <a:bodyPr wrap="none" rtlCol="0">
            <a:spAutoFit/>
          </a:bodyPr>
          <a:lstStyle/>
          <a:p>
            <a:r>
              <a:rPr lang="en-US" sz="3600" dirty="0" smtClean="0"/>
              <a:t>Signs:</a:t>
            </a:r>
          </a:p>
          <a:p>
            <a:r>
              <a:rPr lang="en-US" sz="2000" dirty="0" smtClean="0"/>
              <a:t>Each returning artist will receive a new sign</a:t>
            </a:r>
          </a:p>
          <a:p>
            <a:r>
              <a:rPr lang="en-US" sz="2000" dirty="0" smtClean="0"/>
              <a:t>New artists will receive 2 signs</a:t>
            </a:r>
          </a:p>
          <a:p>
            <a:endParaRPr lang="en-US" sz="2000" dirty="0"/>
          </a:p>
          <a:p>
            <a:r>
              <a:rPr lang="en-US" sz="2000" dirty="0" smtClean="0"/>
              <a:t>Artists can buy additional signs for $10 ea.</a:t>
            </a:r>
          </a:p>
          <a:p>
            <a:endParaRPr lang="en-US" sz="2000" dirty="0"/>
          </a:p>
          <a:p>
            <a:r>
              <a:rPr lang="en-US" sz="2000" dirty="0" smtClean="0"/>
              <a:t>Sign and Catalog pickup will be announced</a:t>
            </a:r>
          </a:p>
          <a:p>
            <a:endParaRPr lang="en-US" dirty="0"/>
          </a:p>
          <a:p>
            <a:r>
              <a:rPr lang="en-US" sz="3600" dirty="0" smtClean="0"/>
              <a:t>Catalogs:</a:t>
            </a:r>
          </a:p>
          <a:p>
            <a:r>
              <a:rPr lang="en-US" dirty="0" smtClean="0"/>
              <a:t>Alan Vaughn will be in charge of the distribution so we don’t overlap locations</a:t>
            </a:r>
          </a:p>
          <a:p>
            <a:r>
              <a:rPr lang="en-US" dirty="0" smtClean="0"/>
              <a:t>Each Artist will receive 25 Catalogs to distribute</a:t>
            </a:r>
          </a:p>
          <a:p>
            <a:r>
              <a:rPr lang="en-US" dirty="0" smtClean="0"/>
              <a:t>We appreciate those members who distribute more</a:t>
            </a:r>
          </a:p>
          <a:p>
            <a:r>
              <a:rPr lang="en-US" dirty="0" smtClean="0"/>
              <a:t>Catalogs will be available at Cartons and Crates which is near Color Theory Art Supply</a:t>
            </a:r>
          </a:p>
          <a:p>
            <a:r>
              <a:rPr lang="en-US" dirty="0" smtClean="0"/>
              <a:t>3250 California Blvd. Napa 94558</a:t>
            </a:r>
            <a:endParaRPr lang="en-US" dirty="0"/>
          </a:p>
        </p:txBody>
      </p:sp>
      <p:sp>
        <p:nvSpPr>
          <p:cNvPr id="4" name="TextBox 3"/>
          <p:cNvSpPr txBox="1"/>
          <p:nvPr/>
        </p:nvSpPr>
        <p:spPr>
          <a:xfrm>
            <a:off x="763230" y="6434245"/>
            <a:ext cx="1348061" cy="369332"/>
          </a:xfrm>
          <a:prstGeom prst="rect">
            <a:avLst/>
          </a:prstGeom>
          <a:noFill/>
        </p:spPr>
        <p:txBody>
          <a:bodyPr wrap="none" rtlCol="0">
            <a:spAutoFit/>
          </a:bodyPr>
          <a:lstStyle/>
          <a:p>
            <a:r>
              <a:rPr lang="en-US" dirty="0" smtClean="0"/>
              <a:t>Frank Trozzo</a:t>
            </a:r>
            <a:endParaRPr lang="en-US" dirty="0"/>
          </a:p>
        </p:txBody>
      </p:sp>
      <p:pic>
        <p:nvPicPr>
          <p:cNvPr id="5" name="Picture 4"/>
          <p:cNvPicPr>
            <a:picLocks noChangeAspect="1"/>
          </p:cNvPicPr>
          <p:nvPr/>
        </p:nvPicPr>
        <p:blipFill>
          <a:blip r:embed="rId3"/>
          <a:stretch>
            <a:fillRect/>
          </a:stretch>
        </p:blipFill>
        <p:spPr>
          <a:xfrm>
            <a:off x="6878322" y="1421589"/>
            <a:ext cx="3326806" cy="2464782"/>
          </a:xfrm>
          <a:prstGeom prst="rect">
            <a:avLst/>
          </a:prstGeom>
        </p:spPr>
      </p:pic>
    </p:spTree>
    <p:extLst>
      <p:ext uri="{BB962C8B-B14F-4D97-AF65-F5344CB8AC3E}">
        <p14:creationId xmlns:p14="http://schemas.microsoft.com/office/powerpoint/2010/main" val="50971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6433" y="1122814"/>
            <a:ext cx="4038034" cy="5042452"/>
          </a:xfrm>
          <a:prstGeom prst="rect">
            <a:avLst/>
          </a:prstGeom>
        </p:spPr>
      </p:pic>
      <p:sp>
        <p:nvSpPr>
          <p:cNvPr id="4" name="Rectangle 3"/>
          <p:cNvSpPr/>
          <p:nvPr/>
        </p:nvSpPr>
        <p:spPr>
          <a:xfrm>
            <a:off x="357807" y="250640"/>
            <a:ext cx="7036905" cy="646331"/>
          </a:xfrm>
          <a:prstGeom prst="rect">
            <a:avLst/>
          </a:prstGeom>
        </p:spPr>
        <p:txBody>
          <a:bodyPr wrap="square">
            <a:spAutoFit/>
          </a:bodyPr>
          <a:lstStyle/>
          <a:p>
            <a:r>
              <a:rPr lang="en-US" dirty="0" smtClean="0"/>
              <a:t>The checklist is available at:</a:t>
            </a:r>
          </a:p>
          <a:p>
            <a:r>
              <a:rPr lang="en-US" dirty="0" smtClean="0">
                <a:hlinkClick r:id="rId4"/>
              </a:rPr>
              <a:t>Participate In Open Studios 2022 – Art Association Napa Valley (artnv.org)</a:t>
            </a:r>
            <a:endParaRPr lang="en-US" baseline="0" dirty="0" smtClean="0"/>
          </a:p>
        </p:txBody>
      </p:sp>
      <p:pic>
        <p:nvPicPr>
          <p:cNvPr id="5" name="Picture 4"/>
          <p:cNvPicPr>
            <a:picLocks noChangeAspect="1"/>
          </p:cNvPicPr>
          <p:nvPr/>
        </p:nvPicPr>
        <p:blipFill>
          <a:blip r:embed="rId5"/>
          <a:stretch>
            <a:fillRect/>
          </a:stretch>
        </p:blipFill>
        <p:spPr>
          <a:xfrm>
            <a:off x="9766852" y="202219"/>
            <a:ext cx="2227320" cy="1137945"/>
          </a:xfrm>
          <a:prstGeom prst="rect">
            <a:avLst/>
          </a:prstGeom>
        </p:spPr>
      </p:pic>
      <p:pic>
        <p:nvPicPr>
          <p:cNvPr id="6" name="Picture 5"/>
          <p:cNvPicPr>
            <a:picLocks noChangeAspect="1"/>
          </p:cNvPicPr>
          <p:nvPr/>
        </p:nvPicPr>
        <p:blipFill>
          <a:blip r:embed="rId6"/>
          <a:stretch>
            <a:fillRect/>
          </a:stretch>
        </p:blipFill>
        <p:spPr>
          <a:xfrm>
            <a:off x="5564660" y="1783185"/>
            <a:ext cx="4202192" cy="4382081"/>
          </a:xfrm>
          <a:prstGeom prst="rect">
            <a:avLst/>
          </a:prstGeom>
        </p:spPr>
      </p:pic>
      <p:sp>
        <p:nvSpPr>
          <p:cNvPr id="7" name="TextBox 6"/>
          <p:cNvSpPr txBox="1"/>
          <p:nvPr/>
        </p:nvSpPr>
        <p:spPr>
          <a:xfrm>
            <a:off x="763230" y="6434245"/>
            <a:ext cx="1348061" cy="369332"/>
          </a:xfrm>
          <a:prstGeom prst="rect">
            <a:avLst/>
          </a:prstGeom>
          <a:noFill/>
        </p:spPr>
        <p:txBody>
          <a:bodyPr wrap="none" rtlCol="0">
            <a:spAutoFit/>
          </a:bodyPr>
          <a:lstStyle/>
          <a:p>
            <a:r>
              <a:rPr lang="en-US" dirty="0" smtClean="0"/>
              <a:t>Frank Trozzo</a:t>
            </a:r>
            <a:endParaRPr lang="en-US" dirty="0"/>
          </a:p>
        </p:txBody>
      </p:sp>
    </p:spTree>
    <p:extLst>
      <p:ext uri="{BB962C8B-B14F-4D97-AF65-F5344CB8AC3E}">
        <p14:creationId xmlns:p14="http://schemas.microsoft.com/office/powerpoint/2010/main" val="120962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0174" y="662609"/>
            <a:ext cx="3039102" cy="1938992"/>
          </a:xfrm>
          <a:prstGeom prst="rect">
            <a:avLst/>
          </a:prstGeom>
          <a:noFill/>
        </p:spPr>
        <p:txBody>
          <a:bodyPr wrap="none" rtlCol="0">
            <a:spAutoFit/>
          </a:bodyPr>
          <a:lstStyle/>
          <a:p>
            <a:r>
              <a:rPr lang="en-US" sz="4800" b="1" dirty="0" smtClean="0"/>
              <a:t>Questions?</a:t>
            </a:r>
            <a:endParaRPr lang="en-US" sz="4800" b="1" dirty="0"/>
          </a:p>
          <a:p>
            <a:r>
              <a:rPr lang="en-US" dirty="0" smtClean="0"/>
              <a:t>Frank Trozzo </a:t>
            </a:r>
          </a:p>
          <a:p>
            <a:r>
              <a:rPr lang="en-US" dirty="0" smtClean="0">
                <a:hlinkClick r:id="rId3"/>
              </a:rPr>
              <a:t>Frank@artnv.org</a:t>
            </a:r>
            <a:endParaRPr lang="en-US" dirty="0" smtClean="0"/>
          </a:p>
          <a:p>
            <a:endParaRPr lang="en-US" dirty="0"/>
          </a:p>
          <a:p>
            <a:r>
              <a:rPr lang="en-US" dirty="0" smtClean="0"/>
              <a:t>707 637 3766</a:t>
            </a:r>
            <a:endParaRPr lang="en-US" dirty="0"/>
          </a:p>
        </p:txBody>
      </p:sp>
      <p:pic>
        <p:nvPicPr>
          <p:cNvPr id="3" name="Picture 2"/>
          <p:cNvPicPr>
            <a:picLocks noChangeAspect="1"/>
          </p:cNvPicPr>
          <p:nvPr/>
        </p:nvPicPr>
        <p:blipFill>
          <a:blip r:embed="rId4"/>
          <a:stretch>
            <a:fillRect/>
          </a:stretch>
        </p:blipFill>
        <p:spPr>
          <a:xfrm>
            <a:off x="3147959" y="2177163"/>
            <a:ext cx="5440404" cy="2779520"/>
          </a:xfrm>
          <a:prstGeom prst="rect">
            <a:avLst/>
          </a:prstGeom>
        </p:spPr>
      </p:pic>
    </p:spTree>
    <p:extLst>
      <p:ext uri="{BB962C8B-B14F-4D97-AF65-F5344CB8AC3E}">
        <p14:creationId xmlns:p14="http://schemas.microsoft.com/office/powerpoint/2010/main" val="4178862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228" y="462987"/>
            <a:ext cx="6767943" cy="584775"/>
          </a:xfrm>
          <a:prstGeom prst="rect">
            <a:avLst/>
          </a:prstGeom>
          <a:noFill/>
        </p:spPr>
        <p:txBody>
          <a:bodyPr wrap="none" rtlCol="0">
            <a:spAutoFit/>
          </a:bodyPr>
          <a:lstStyle/>
          <a:p>
            <a:r>
              <a:rPr lang="en-US" sz="3200" dirty="0" smtClean="0"/>
              <a:t>Open Studios Steering Committee 2022</a:t>
            </a:r>
            <a:endParaRPr lang="en-US" sz="3200" dirty="0"/>
          </a:p>
        </p:txBody>
      </p:sp>
      <p:sp>
        <p:nvSpPr>
          <p:cNvPr id="4" name="TextBox 3"/>
          <p:cNvSpPr txBox="1"/>
          <p:nvPr/>
        </p:nvSpPr>
        <p:spPr>
          <a:xfrm>
            <a:off x="7280475" y="1631733"/>
            <a:ext cx="3018647" cy="3539430"/>
          </a:xfrm>
          <a:prstGeom prst="rect">
            <a:avLst/>
          </a:prstGeom>
          <a:noFill/>
        </p:spPr>
        <p:txBody>
          <a:bodyPr wrap="none" rtlCol="0">
            <a:spAutoFit/>
          </a:bodyPr>
          <a:lstStyle/>
          <a:p>
            <a:r>
              <a:rPr lang="en-US" sz="2800" dirty="0" smtClean="0"/>
              <a:t>Frank Trozzo</a:t>
            </a:r>
            <a:br>
              <a:rPr lang="en-US" sz="2800" dirty="0" smtClean="0"/>
            </a:br>
            <a:r>
              <a:rPr lang="en-US" sz="2800" dirty="0" smtClean="0"/>
              <a:t>Janis Adams</a:t>
            </a:r>
          </a:p>
          <a:p>
            <a:r>
              <a:rPr lang="en-US" sz="2800" dirty="0" smtClean="0"/>
              <a:t>Michael Fitzpatrick </a:t>
            </a:r>
          </a:p>
          <a:p>
            <a:r>
              <a:rPr lang="en-US" sz="2800" dirty="0" smtClean="0"/>
              <a:t>Diane Slade</a:t>
            </a:r>
          </a:p>
          <a:p>
            <a:r>
              <a:rPr lang="en-US" sz="2800" dirty="0" smtClean="0"/>
              <a:t>Dennis Smith</a:t>
            </a:r>
          </a:p>
          <a:p>
            <a:r>
              <a:rPr lang="en-US" sz="2800" dirty="0" smtClean="0"/>
              <a:t>Zaza Fetterly</a:t>
            </a:r>
          </a:p>
          <a:p>
            <a:r>
              <a:rPr lang="en-US" sz="2800" dirty="0" smtClean="0"/>
              <a:t>Theresa Lawless</a:t>
            </a:r>
          </a:p>
          <a:p>
            <a:r>
              <a:rPr lang="en-US" sz="2800" dirty="0" smtClean="0"/>
              <a:t>Karen Winograde</a:t>
            </a:r>
            <a:endParaRPr lang="en-US" sz="2800" dirty="0"/>
          </a:p>
        </p:txBody>
      </p:sp>
      <p:pic>
        <p:nvPicPr>
          <p:cNvPr id="6" name="Picture 5"/>
          <p:cNvPicPr>
            <a:picLocks noChangeAspect="1"/>
          </p:cNvPicPr>
          <p:nvPr/>
        </p:nvPicPr>
        <p:blipFill>
          <a:blip r:embed="rId3"/>
          <a:stretch>
            <a:fillRect/>
          </a:stretch>
        </p:blipFill>
        <p:spPr>
          <a:xfrm>
            <a:off x="1133589" y="1631733"/>
            <a:ext cx="5625418" cy="3609229"/>
          </a:xfrm>
          <a:prstGeom prst="rect">
            <a:avLst/>
          </a:prstGeom>
        </p:spPr>
      </p:pic>
    </p:spTree>
    <p:extLst>
      <p:ext uri="{BB962C8B-B14F-4D97-AF65-F5344CB8AC3E}">
        <p14:creationId xmlns:p14="http://schemas.microsoft.com/office/powerpoint/2010/main" val="3007654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140" y="4368523"/>
            <a:ext cx="5605078" cy="1114984"/>
          </a:xfrm>
        </p:spPr>
        <p:txBody>
          <a:bodyPr>
            <a:normAutofit fontScale="90000"/>
          </a:bodyPr>
          <a:lstStyle/>
          <a:p>
            <a:r>
              <a:rPr lang="en-US" dirty="0" smtClean="0"/>
              <a:t>Preparation</a:t>
            </a:r>
            <a:endParaRPr lang="en-US" dirty="0"/>
          </a:p>
        </p:txBody>
      </p:sp>
      <p:sp>
        <p:nvSpPr>
          <p:cNvPr id="3" name="Text Placeholder 2"/>
          <p:cNvSpPr>
            <a:spLocks noGrp="1"/>
          </p:cNvSpPr>
          <p:nvPr>
            <p:ph type="body" idx="1"/>
          </p:nvPr>
        </p:nvSpPr>
        <p:spPr>
          <a:xfrm>
            <a:off x="3451064" y="5483507"/>
            <a:ext cx="4253798" cy="559340"/>
          </a:xfrm>
        </p:spPr>
        <p:txBody>
          <a:bodyPr/>
          <a:lstStyle/>
          <a:p>
            <a:r>
              <a:rPr lang="en-US" dirty="0" smtClean="0"/>
              <a:t>Planning and Marketing</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3070997991"/>
              </p:ext>
            </p:extLst>
          </p:nvPr>
        </p:nvGraphicFramePr>
        <p:xfrm>
          <a:off x="1792036" y="582925"/>
          <a:ext cx="8459285" cy="3666327"/>
        </p:xfrm>
        <a:graphic>
          <a:graphicData uri="http://schemas.openxmlformats.org/presentationml/2006/ole">
            <mc:AlternateContent xmlns:mc="http://schemas.openxmlformats.org/markup-compatibility/2006">
              <mc:Choice xmlns:v="urn:schemas-microsoft-com:vml" Requires="v">
                <p:oleObj spid="_x0000_s1053" name="Image" r:id="rId3" imgW="9142560" imgH="3961800" progId="Photoshop.Image.12">
                  <p:embed/>
                </p:oleObj>
              </mc:Choice>
              <mc:Fallback>
                <p:oleObj name="Image" r:id="rId3" imgW="9142560" imgH="3961800" progId="Photoshop.Image.12">
                  <p:embed/>
                  <p:pic>
                    <p:nvPicPr>
                      <p:cNvPr id="0" name=""/>
                      <p:cNvPicPr/>
                      <p:nvPr/>
                    </p:nvPicPr>
                    <p:blipFill>
                      <a:blip r:embed="rId4"/>
                      <a:stretch>
                        <a:fillRect/>
                      </a:stretch>
                    </p:blipFill>
                    <p:spPr>
                      <a:xfrm>
                        <a:off x="1792036" y="582925"/>
                        <a:ext cx="8459285" cy="3666327"/>
                      </a:xfrm>
                      <a:prstGeom prst="rect">
                        <a:avLst/>
                      </a:prstGeom>
                    </p:spPr>
                  </p:pic>
                </p:oleObj>
              </mc:Fallback>
            </mc:AlternateContent>
          </a:graphicData>
        </a:graphic>
      </p:graphicFrame>
    </p:spTree>
    <p:extLst>
      <p:ext uri="{BB962C8B-B14F-4D97-AF65-F5344CB8AC3E}">
        <p14:creationId xmlns:p14="http://schemas.microsoft.com/office/powerpoint/2010/main" val="168747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6688" y="202219"/>
            <a:ext cx="11435787" cy="6309420"/>
          </a:xfrm>
          <a:prstGeom prst="rect">
            <a:avLst/>
          </a:prstGeom>
        </p:spPr>
        <p:txBody>
          <a:bodyPr wrap="square">
            <a:spAutoFit/>
          </a:bodyPr>
          <a:lstStyle/>
          <a:p>
            <a:r>
              <a:rPr lang="en-US" sz="3000" dirty="0" smtClean="0">
                <a:solidFill>
                  <a:srgbClr val="C00000"/>
                </a:solidFill>
              </a:rPr>
              <a:t>2 Months before the show:</a:t>
            </a:r>
            <a:br>
              <a:rPr lang="en-US" sz="3000" dirty="0" smtClean="0">
                <a:solidFill>
                  <a:srgbClr val="C00000"/>
                </a:solidFill>
              </a:rPr>
            </a:br>
            <a:r>
              <a:rPr lang="en-US" sz="3000" dirty="0" smtClean="0">
                <a:solidFill>
                  <a:srgbClr val="FF0000"/>
                </a:solidFill>
              </a:rPr>
              <a:t/>
            </a:r>
            <a:br>
              <a:rPr lang="en-US" sz="3000" dirty="0" smtClean="0">
                <a:solidFill>
                  <a:srgbClr val="FF0000"/>
                </a:solidFill>
              </a:rPr>
            </a:br>
            <a:r>
              <a:rPr lang="en-US" sz="2000" dirty="0" smtClean="0"/>
              <a:t>Develop your marketing plan:  </a:t>
            </a:r>
            <a:br>
              <a:rPr lang="en-US" sz="2000" dirty="0" smtClean="0"/>
            </a:br>
            <a:endParaRPr lang="en-US" sz="2000" dirty="0" smtClean="0"/>
          </a:p>
          <a:p>
            <a:r>
              <a:rPr lang="en-US" sz="2000" dirty="0" smtClean="0"/>
              <a:t>Social media, email, postcards, flyers, mailing list, etc.</a:t>
            </a:r>
          </a:p>
          <a:p>
            <a:r>
              <a:rPr lang="en-US" sz="2000" dirty="0" smtClean="0"/>
              <a:t/>
            </a:r>
            <a:br>
              <a:rPr lang="en-US" sz="2000" dirty="0" smtClean="0"/>
            </a:br>
            <a:r>
              <a:rPr lang="en-US" sz="2000" dirty="0" smtClean="0"/>
              <a:t>Design and order postcards if desired (Moo, Vista Print)</a:t>
            </a:r>
          </a:p>
          <a:p>
            <a:r>
              <a:rPr lang="en-US" sz="2000" dirty="0" smtClean="0"/>
              <a:t/>
            </a:r>
            <a:br>
              <a:rPr lang="en-US" sz="2000" dirty="0" smtClean="0"/>
            </a:br>
            <a:r>
              <a:rPr lang="en-US" sz="2000" dirty="0" smtClean="0"/>
              <a:t>Develop Mailing List (Mail chimp email program)</a:t>
            </a:r>
          </a:p>
          <a:p>
            <a:r>
              <a:rPr lang="en-US" sz="2000" dirty="0" smtClean="0"/>
              <a:t/>
            </a:r>
            <a:br>
              <a:rPr lang="en-US" sz="2000" dirty="0" smtClean="0"/>
            </a:br>
            <a:r>
              <a:rPr lang="en-US" sz="2000" dirty="0" smtClean="0"/>
              <a:t>Check business card supply and order if necessary</a:t>
            </a:r>
          </a:p>
          <a:p>
            <a:r>
              <a:rPr lang="en-US" sz="2000" dirty="0" smtClean="0"/>
              <a:t/>
            </a:r>
            <a:br>
              <a:rPr lang="en-US" sz="2000" dirty="0" smtClean="0"/>
            </a:br>
            <a:r>
              <a:rPr lang="en-US" sz="2000" dirty="0" smtClean="0"/>
              <a:t>Resale license for the state, business license is required in Napa city not county.</a:t>
            </a:r>
            <a:br>
              <a:rPr lang="en-US" sz="2000" dirty="0" smtClean="0"/>
            </a:br>
            <a:r>
              <a:rPr lang="en-US" sz="2000" dirty="0" smtClean="0"/>
              <a:t>(You can get a temporary business license for your site). </a:t>
            </a:r>
            <a:br>
              <a:rPr lang="en-US" sz="2000" dirty="0" smtClean="0"/>
            </a:br>
            <a:r>
              <a:rPr lang="en-US" sz="2000" dirty="0" smtClean="0"/>
              <a:t/>
            </a:r>
            <a:br>
              <a:rPr lang="en-US" sz="2000" dirty="0" smtClean="0"/>
            </a:br>
            <a:r>
              <a:rPr lang="en-US" sz="2000" dirty="0" smtClean="0"/>
              <a:t>Online Applications</a:t>
            </a:r>
          </a:p>
          <a:p>
            <a:r>
              <a:rPr lang="en-US" sz="2000" dirty="0" smtClean="0">
                <a:hlinkClick r:id="rId3"/>
              </a:rPr>
              <a:t>California Seller's Permit Application | Tax ID Bureau (tax-id-bureau.com)</a:t>
            </a:r>
            <a:r>
              <a:rPr lang="en-US" sz="2000" b="1" dirty="0" smtClean="0"/>
              <a:t/>
            </a:r>
            <a:br>
              <a:rPr lang="en-US" sz="2000" b="1" dirty="0" smtClean="0"/>
            </a:br>
            <a:r>
              <a:rPr lang="en-US" sz="2000" dirty="0" smtClean="0">
                <a:hlinkClick r:id="rId4"/>
              </a:rPr>
              <a:t>Business Licenses | Napa, CA (cityofnapa.org)</a:t>
            </a:r>
            <a:endParaRPr lang="en-US" sz="2000" dirty="0"/>
          </a:p>
          <a:p>
            <a:endParaRPr lang="en-US" sz="2400" dirty="0"/>
          </a:p>
        </p:txBody>
      </p:sp>
      <p:pic>
        <p:nvPicPr>
          <p:cNvPr id="7" name="Picture 6"/>
          <p:cNvPicPr>
            <a:picLocks noChangeAspect="1"/>
          </p:cNvPicPr>
          <p:nvPr/>
        </p:nvPicPr>
        <p:blipFill>
          <a:blip r:embed="rId5"/>
          <a:stretch>
            <a:fillRect/>
          </a:stretch>
        </p:blipFill>
        <p:spPr>
          <a:xfrm>
            <a:off x="9155204" y="202219"/>
            <a:ext cx="2838968" cy="1450438"/>
          </a:xfrm>
          <a:prstGeom prst="rect">
            <a:avLst/>
          </a:prstGeom>
        </p:spPr>
      </p:pic>
      <p:sp>
        <p:nvSpPr>
          <p:cNvPr id="8" name="TextBox 7"/>
          <p:cNvSpPr txBox="1"/>
          <p:nvPr/>
        </p:nvSpPr>
        <p:spPr>
          <a:xfrm>
            <a:off x="763230" y="6434245"/>
            <a:ext cx="1348061" cy="369332"/>
          </a:xfrm>
          <a:prstGeom prst="rect">
            <a:avLst/>
          </a:prstGeom>
          <a:noFill/>
        </p:spPr>
        <p:txBody>
          <a:bodyPr wrap="none" rtlCol="0">
            <a:spAutoFit/>
          </a:bodyPr>
          <a:lstStyle/>
          <a:p>
            <a:r>
              <a:rPr lang="en-US" dirty="0" smtClean="0"/>
              <a:t>Frank Trozzo</a:t>
            </a:r>
            <a:endParaRPr lang="en-US" dirty="0"/>
          </a:p>
        </p:txBody>
      </p:sp>
    </p:spTree>
    <p:extLst>
      <p:ext uri="{BB962C8B-B14F-4D97-AF65-F5344CB8AC3E}">
        <p14:creationId xmlns:p14="http://schemas.microsoft.com/office/powerpoint/2010/main" val="2306906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3230" y="927438"/>
            <a:ext cx="7982673" cy="4718215"/>
          </a:xfrm>
          <a:prstGeom prst="rect">
            <a:avLst/>
          </a:prstGeom>
        </p:spPr>
        <p:txBody>
          <a:bodyPr wrap="square">
            <a:spAutoFit/>
          </a:bodyPr>
          <a:lstStyle/>
          <a:p>
            <a:pPr>
              <a:lnSpc>
                <a:spcPct val="107000"/>
              </a:lnSpc>
              <a:spcAft>
                <a:spcPts val="800"/>
              </a:spcAft>
            </a:pPr>
            <a:r>
              <a:rPr lang="en-US" sz="3200" b="1" i="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Two Weeks Before:</a:t>
            </a:r>
          </a:p>
          <a:p>
            <a:pPr>
              <a:lnSpc>
                <a:spcPct val="107000"/>
              </a:lnSpc>
              <a:spcAft>
                <a:spcPts val="800"/>
              </a:spcAft>
            </a:pPr>
            <a:r>
              <a:rPr lang="en-US" sz="3200" i="1"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3200" i="1" dirty="0" smtClean="0">
                <a:effectLst/>
                <a:latin typeface="Calibri" panose="020F0502020204030204" pitchFamily="34" charset="0"/>
                <a:ea typeface="Calibri" panose="020F0502020204030204" pitchFamily="34" charset="0"/>
                <a:cs typeface="Times New Roman" panose="02020603050405020304" pitchFamily="18" charset="0"/>
              </a:rPr>
            </a:br>
            <a:r>
              <a:rPr lang="en-US" sz="3200" i="1" dirty="0" smtClean="0">
                <a:effectLst/>
                <a:latin typeface="Calibri" panose="020F0502020204030204" pitchFamily="34" charset="0"/>
                <a:ea typeface="Calibri" panose="020F0502020204030204" pitchFamily="34" charset="0"/>
                <a:cs typeface="Times New Roman" panose="02020603050405020304" pitchFamily="18" charset="0"/>
              </a:rPr>
              <a:t>Let everyone know where you will be….</a:t>
            </a:r>
          </a:p>
          <a:p>
            <a:pPr>
              <a:lnSpc>
                <a:spcPct val="107000"/>
              </a:lnSpc>
              <a:spcAft>
                <a:spcPts val="800"/>
              </a:spcAft>
            </a:pPr>
            <a:r>
              <a:rPr lang="en-US" sz="3200" i="1" dirty="0" smtClean="0">
                <a:effectLst/>
                <a:latin typeface="Calibri" panose="020F0502020204030204" pitchFamily="34" charset="0"/>
                <a:ea typeface="Calibri" panose="020F0502020204030204" pitchFamily="34" charset="0"/>
                <a:cs typeface="Times New Roman" panose="02020603050405020304" pitchFamily="18" charset="0"/>
              </a:rPr>
              <a:t>Send emails to friends, fans, family, contacts, and collectors. </a:t>
            </a:r>
          </a:p>
          <a:p>
            <a:pPr>
              <a:lnSpc>
                <a:spcPct val="107000"/>
              </a:lnSpc>
              <a:spcAft>
                <a:spcPts val="800"/>
              </a:spcAft>
            </a:pPr>
            <a:r>
              <a:rPr lang="en-US" sz="3200" i="1" dirty="0" smtClean="0">
                <a:effectLst/>
                <a:latin typeface="Calibri" panose="020F0502020204030204" pitchFamily="34" charset="0"/>
                <a:ea typeface="Calibri" panose="020F0502020204030204" pitchFamily="34" charset="0"/>
                <a:cs typeface="Times New Roman" panose="02020603050405020304" pitchFamily="18" charset="0"/>
              </a:rPr>
              <a:t>Post images on social media once a day up to the day of the event.</a:t>
            </a:r>
          </a:p>
          <a:p>
            <a:pPr>
              <a:lnSpc>
                <a:spcPct val="107000"/>
              </a:lnSpc>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9155204" y="202219"/>
            <a:ext cx="2838968" cy="1450438"/>
          </a:xfrm>
          <a:prstGeom prst="rect">
            <a:avLst/>
          </a:prstGeom>
        </p:spPr>
      </p:pic>
      <p:sp>
        <p:nvSpPr>
          <p:cNvPr id="5" name="TextBox 4"/>
          <p:cNvSpPr txBox="1"/>
          <p:nvPr/>
        </p:nvSpPr>
        <p:spPr>
          <a:xfrm>
            <a:off x="763230" y="6434245"/>
            <a:ext cx="1348061" cy="369332"/>
          </a:xfrm>
          <a:prstGeom prst="rect">
            <a:avLst/>
          </a:prstGeom>
          <a:noFill/>
        </p:spPr>
        <p:txBody>
          <a:bodyPr wrap="none" rtlCol="0">
            <a:spAutoFit/>
          </a:bodyPr>
          <a:lstStyle/>
          <a:p>
            <a:r>
              <a:rPr lang="en-US" dirty="0" smtClean="0"/>
              <a:t>Frank Trozzo</a:t>
            </a:r>
            <a:endParaRPr lang="en-US" dirty="0"/>
          </a:p>
        </p:txBody>
      </p:sp>
    </p:spTree>
    <p:extLst>
      <p:ext uri="{BB962C8B-B14F-4D97-AF65-F5344CB8AC3E}">
        <p14:creationId xmlns:p14="http://schemas.microsoft.com/office/powerpoint/2010/main" val="3478002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155204" y="202219"/>
            <a:ext cx="2838968" cy="1450438"/>
          </a:xfrm>
          <a:prstGeom prst="rect">
            <a:avLst/>
          </a:prstGeom>
        </p:spPr>
      </p:pic>
      <p:sp>
        <p:nvSpPr>
          <p:cNvPr id="5" name="Rectangle 4"/>
          <p:cNvSpPr/>
          <p:nvPr/>
        </p:nvSpPr>
        <p:spPr>
          <a:xfrm>
            <a:off x="597543" y="1889679"/>
            <a:ext cx="10155338" cy="4154984"/>
          </a:xfrm>
          <a:prstGeom prst="rect">
            <a:avLst/>
          </a:prstGeom>
        </p:spPr>
        <p:txBody>
          <a:bodyPr wrap="square">
            <a:spAutoFit/>
          </a:bodyPr>
          <a:lstStyle/>
          <a:p>
            <a:pPr marL="342900" indent="-342900">
              <a:buFont typeface="Arial" panose="020B0604020202020204" pitchFamily="34" charset="0"/>
              <a:buChar char="•"/>
            </a:pPr>
            <a:r>
              <a:rPr lang="en-US" sz="2400" dirty="0" smtClean="0"/>
              <a:t>Determine what artworks, prints, and greeting cards you are bringing</a:t>
            </a:r>
            <a:br>
              <a:rPr lang="en-US" sz="2400" dirty="0" smtClean="0"/>
            </a:br>
            <a:endParaRPr lang="en-US" sz="2400" dirty="0" smtClean="0"/>
          </a:p>
          <a:p>
            <a:pPr marL="342900" indent="-342900">
              <a:buFont typeface="Arial" panose="020B0604020202020204" pitchFamily="34" charset="0"/>
              <a:buChar char="•"/>
            </a:pPr>
            <a:r>
              <a:rPr lang="en-US" sz="2400" dirty="0" smtClean="0"/>
              <a:t>Prep all artwork, frames, and hanger hardware</a:t>
            </a:r>
            <a:br>
              <a:rPr lang="en-US" sz="2400" dirty="0" smtClean="0"/>
            </a:br>
            <a:endParaRPr lang="en-US" sz="2400" dirty="0" smtClean="0"/>
          </a:p>
          <a:p>
            <a:pPr marL="342900" indent="-342900">
              <a:buFont typeface="Arial" panose="020B0604020202020204" pitchFamily="34" charset="0"/>
              <a:buChar char="•"/>
            </a:pPr>
            <a:r>
              <a:rPr lang="en-US" sz="2400" dirty="0" smtClean="0"/>
              <a:t>Set up display racks and test out the layout. Take pictures for easy setup later</a:t>
            </a:r>
            <a:br>
              <a:rPr lang="en-US" sz="2400" dirty="0" smtClean="0"/>
            </a:br>
            <a:endParaRPr lang="en-US" sz="2400" dirty="0" smtClean="0"/>
          </a:p>
          <a:p>
            <a:pPr marL="342900" indent="-342900">
              <a:buFont typeface="Arial" panose="020B0604020202020204" pitchFamily="34" charset="0"/>
              <a:buChar char="•"/>
            </a:pPr>
            <a:r>
              <a:rPr lang="en-US" sz="2400" dirty="0" smtClean="0"/>
              <a:t>Make sure all kit is in good repair. Pack everything the night before</a:t>
            </a:r>
            <a:br>
              <a:rPr lang="en-US" sz="2400" dirty="0" smtClean="0"/>
            </a:br>
            <a:endParaRPr lang="en-US" sz="2400" dirty="0" smtClean="0"/>
          </a:p>
          <a:p>
            <a:pPr marL="342900" indent="-342900">
              <a:buFont typeface="Arial" panose="020B0604020202020204" pitchFamily="34" charset="0"/>
              <a:buChar char="•"/>
            </a:pPr>
            <a:r>
              <a:rPr lang="en-US" sz="2400" dirty="0" smtClean="0"/>
              <a:t>Prepare price list, create labels or price items</a:t>
            </a:r>
            <a:br>
              <a:rPr lang="en-US" sz="2400" dirty="0" smtClean="0"/>
            </a:br>
            <a:endParaRPr lang="en-US" sz="2400" dirty="0" smtClean="0"/>
          </a:p>
          <a:p>
            <a:pPr marL="342900" indent="-342900">
              <a:buFont typeface="Arial" panose="020B0604020202020204" pitchFamily="34" charset="0"/>
              <a:buChar char="•"/>
            </a:pPr>
            <a:r>
              <a:rPr lang="en-US" sz="2400" dirty="0" smtClean="0"/>
              <a:t>Make sure your membership in the AANV is up to date</a:t>
            </a:r>
            <a:endParaRPr lang="en-US" sz="2400" dirty="0"/>
          </a:p>
        </p:txBody>
      </p:sp>
      <p:sp>
        <p:nvSpPr>
          <p:cNvPr id="6" name="Rectangle 5"/>
          <p:cNvSpPr/>
          <p:nvPr/>
        </p:nvSpPr>
        <p:spPr>
          <a:xfrm>
            <a:off x="751144" y="927438"/>
            <a:ext cx="2871748" cy="532903"/>
          </a:xfrm>
          <a:prstGeom prst="rect">
            <a:avLst/>
          </a:prstGeom>
        </p:spPr>
        <p:txBody>
          <a:bodyPr wrap="none">
            <a:spAutoFit/>
          </a:bodyPr>
          <a:lstStyle/>
          <a:p>
            <a:pPr>
              <a:lnSpc>
                <a:spcPct val="107000"/>
              </a:lnSpc>
              <a:spcAft>
                <a:spcPts val="800"/>
              </a:spcAft>
            </a:pPr>
            <a:r>
              <a:rPr lang="en-US" sz="2800" b="1" i="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One Week Before:</a:t>
            </a:r>
          </a:p>
        </p:txBody>
      </p:sp>
      <p:sp>
        <p:nvSpPr>
          <p:cNvPr id="8" name="TextBox 7"/>
          <p:cNvSpPr txBox="1"/>
          <p:nvPr/>
        </p:nvSpPr>
        <p:spPr>
          <a:xfrm>
            <a:off x="763230" y="6434245"/>
            <a:ext cx="1423788" cy="369332"/>
          </a:xfrm>
          <a:prstGeom prst="rect">
            <a:avLst/>
          </a:prstGeom>
          <a:noFill/>
        </p:spPr>
        <p:txBody>
          <a:bodyPr wrap="none" rtlCol="0">
            <a:spAutoFit/>
          </a:bodyPr>
          <a:lstStyle/>
          <a:p>
            <a:r>
              <a:rPr lang="en-US" dirty="0" smtClean="0"/>
              <a:t>Dennis Smith</a:t>
            </a:r>
            <a:endParaRPr lang="en-US" dirty="0"/>
          </a:p>
        </p:txBody>
      </p:sp>
    </p:spTree>
    <p:extLst>
      <p:ext uri="{BB962C8B-B14F-4D97-AF65-F5344CB8AC3E}">
        <p14:creationId xmlns:p14="http://schemas.microsoft.com/office/powerpoint/2010/main" val="4057621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55204" y="202219"/>
            <a:ext cx="2838968" cy="1450438"/>
          </a:xfrm>
          <a:prstGeom prst="rect">
            <a:avLst/>
          </a:prstGeom>
        </p:spPr>
      </p:pic>
      <p:sp>
        <p:nvSpPr>
          <p:cNvPr id="3" name="Rectangle 2"/>
          <p:cNvSpPr/>
          <p:nvPr/>
        </p:nvSpPr>
        <p:spPr>
          <a:xfrm>
            <a:off x="751144" y="927438"/>
            <a:ext cx="2795509" cy="553357"/>
          </a:xfrm>
          <a:prstGeom prst="rect">
            <a:avLst/>
          </a:prstGeom>
        </p:spPr>
        <p:txBody>
          <a:bodyPr wrap="none">
            <a:spAutoFit/>
          </a:bodyPr>
          <a:lstStyle/>
          <a:p>
            <a:pPr>
              <a:lnSpc>
                <a:spcPct val="107000"/>
              </a:lnSpc>
              <a:spcAft>
                <a:spcPts val="800"/>
              </a:spcAft>
            </a:pPr>
            <a:r>
              <a:rPr lang="en-US" sz="2800" b="1" i="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Night Before:</a:t>
            </a:r>
          </a:p>
        </p:txBody>
      </p:sp>
      <p:sp>
        <p:nvSpPr>
          <p:cNvPr id="4" name="Rectangle 3"/>
          <p:cNvSpPr/>
          <p:nvPr/>
        </p:nvSpPr>
        <p:spPr>
          <a:xfrm>
            <a:off x="1057154" y="1810265"/>
            <a:ext cx="8098049" cy="4801314"/>
          </a:xfrm>
          <a:prstGeom prst="rect">
            <a:avLst/>
          </a:prstGeom>
        </p:spPr>
        <p:txBody>
          <a:bodyPr wrap="square">
            <a:spAutoFit/>
          </a:bodyPr>
          <a:lstStyle/>
          <a:p>
            <a:pPr marL="342900" indent="-342900">
              <a:buFont typeface="Arial" panose="020B0604020202020204" pitchFamily="34" charset="0"/>
              <a:buChar char="•"/>
            </a:pPr>
            <a:r>
              <a:rPr lang="en-US" sz="2400" dirty="0" smtClean="0"/>
              <a:t>Pack everything: artwork, displays, tent, receipt books, order forms, Guest list</a:t>
            </a:r>
            <a:br>
              <a:rPr lang="en-US" sz="2400" dirty="0" smtClean="0"/>
            </a:br>
            <a:endParaRPr lang="en-US" sz="2400" dirty="0" smtClean="0"/>
          </a:p>
          <a:p>
            <a:pPr marL="342900" indent="-342900">
              <a:buFont typeface="Arial" panose="020B0604020202020204" pitchFamily="34" charset="0"/>
              <a:buChar char="•"/>
            </a:pPr>
            <a:r>
              <a:rPr lang="en-US" sz="2400" dirty="0" smtClean="0"/>
              <a:t>Charge your cell phone, check blue tooth connection</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Pack your Square reader or any other </a:t>
            </a:r>
            <a:r>
              <a:rPr lang="en-US" sz="2400" dirty="0"/>
              <a:t>payment </a:t>
            </a:r>
            <a:r>
              <a:rPr lang="en-US" sz="2400" dirty="0" smtClean="0"/>
              <a:t>devices. Check everything. Bring your phone charger or battery backup</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Does the site have internet access? </a:t>
            </a:r>
            <a:br>
              <a:rPr lang="en-US" sz="2400" dirty="0" smtClean="0"/>
            </a:br>
            <a:r>
              <a:rPr lang="en-US" sz="2400" dirty="0" smtClean="0"/>
              <a:t>What alternatives if not?</a:t>
            </a:r>
            <a:r>
              <a:rPr lang="en-US" sz="2400" dirty="0"/>
              <a:t/>
            </a:r>
            <a:br>
              <a:rPr lang="en-US" sz="2400" dirty="0"/>
            </a:br>
            <a:r>
              <a:rPr lang="en-US" sz="2400" dirty="0" smtClean="0"/>
              <a:t/>
            </a:r>
            <a:br>
              <a:rPr lang="en-US" sz="2400" dirty="0" smtClean="0"/>
            </a:br>
            <a:endParaRPr lang="en-US" dirty="0"/>
          </a:p>
        </p:txBody>
      </p:sp>
      <p:sp>
        <p:nvSpPr>
          <p:cNvPr id="7" name="TextBox 6"/>
          <p:cNvSpPr txBox="1"/>
          <p:nvPr/>
        </p:nvSpPr>
        <p:spPr>
          <a:xfrm>
            <a:off x="763230" y="6434245"/>
            <a:ext cx="1423788" cy="369332"/>
          </a:xfrm>
          <a:prstGeom prst="rect">
            <a:avLst/>
          </a:prstGeom>
          <a:noFill/>
        </p:spPr>
        <p:txBody>
          <a:bodyPr wrap="none" rtlCol="0">
            <a:spAutoFit/>
          </a:bodyPr>
          <a:lstStyle/>
          <a:p>
            <a:r>
              <a:rPr lang="en-US" dirty="0" smtClean="0"/>
              <a:t>Dennis Smith</a:t>
            </a:r>
            <a:endParaRPr lang="en-US" dirty="0"/>
          </a:p>
        </p:txBody>
      </p:sp>
      <p:pic>
        <p:nvPicPr>
          <p:cNvPr id="13314"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5093" y="3644300"/>
            <a:ext cx="3401115" cy="269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666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55204" y="202219"/>
            <a:ext cx="2838968" cy="1450438"/>
          </a:xfrm>
          <a:prstGeom prst="rect">
            <a:avLst/>
          </a:prstGeom>
        </p:spPr>
      </p:pic>
      <p:sp>
        <p:nvSpPr>
          <p:cNvPr id="4" name="Rectangle 3"/>
          <p:cNvSpPr/>
          <p:nvPr/>
        </p:nvSpPr>
        <p:spPr>
          <a:xfrm>
            <a:off x="613794" y="317164"/>
            <a:ext cx="6096000" cy="5909310"/>
          </a:xfrm>
          <a:prstGeom prst="rect">
            <a:avLst/>
          </a:prstGeom>
        </p:spPr>
        <p:txBody>
          <a:bodyPr>
            <a:spAutoFit/>
          </a:bodyPr>
          <a:lstStyle/>
          <a:p>
            <a:pPr marL="285750" indent="-285750">
              <a:buFont typeface="Arial" panose="020B0604020202020204" pitchFamily="34" charset="0"/>
              <a:buChar char="•"/>
            </a:pPr>
            <a:r>
              <a:rPr lang="en-US" dirty="0"/>
              <a:t>Canopy tent with sides</a:t>
            </a:r>
          </a:p>
          <a:p>
            <a:pPr marL="285750" indent="-285750">
              <a:buFont typeface="Arial" panose="020B0604020202020204" pitchFamily="34" charset="0"/>
              <a:buChar char="•"/>
            </a:pPr>
            <a:r>
              <a:rPr lang="en-US" dirty="0"/>
              <a:t>Sand bags for anchoring canopy tent</a:t>
            </a:r>
          </a:p>
          <a:p>
            <a:pPr marL="285750" indent="-285750">
              <a:buFont typeface="Arial" panose="020B0604020202020204" pitchFamily="34" charset="0"/>
              <a:buChar char="•"/>
            </a:pPr>
            <a:r>
              <a:rPr lang="en-US" dirty="0"/>
              <a:t>Display racks</a:t>
            </a:r>
          </a:p>
          <a:p>
            <a:pPr marL="285750" indent="-285750">
              <a:buFont typeface="Arial" panose="020B0604020202020204" pitchFamily="34" charset="0"/>
              <a:buChar char="•"/>
            </a:pPr>
            <a:r>
              <a:rPr lang="en-US" dirty="0"/>
              <a:t>Hanging hooks</a:t>
            </a:r>
          </a:p>
          <a:p>
            <a:pPr marL="285750" indent="-285750">
              <a:buFont typeface="Arial" panose="020B0604020202020204" pitchFamily="34" charset="0"/>
              <a:buChar char="•"/>
            </a:pPr>
            <a:r>
              <a:rPr lang="en-US" dirty="0"/>
              <a:t>Booth panels/walls</a:t>
            </a:r>
          </a:p>
          <a:p>
            <a:pPr marL="285750" indent="-285750">
              <a:buFont typeface="Arial" panose="020B0604020202020204" pitchFamily="34" charset="0"/>
              <a:buChar char="•"/>
            </a:pPr>
            <a:r>
              <a:rPr lang="en-US" dirty="0"/>
              <a:t>Folding chairs</a:t>
            </a:r>
          </a:p>
          <a:p>
            <a:pPr marL="285750" indent="-285750">
              <a:buFont typeface="Arial" panose="020B0604020202020204" pitchFamily="34" charset="0"/>
              <a:buChar char="•"/>
            </a:pPr>
            <a:r>
              <a:rPr lang="en-US" dirty="0"/>
              <a:t>Tables</a:t>
            </a:r>
          </a:p>
          <a:p>
            <a:pPr marL="285750" indent="-285750">
              <a:buFont typeface="Arial" panose="020B0604020202020204" pitchFamily="34" charset="0"/>
              <a:buChar char="•"/>
            </a:pPr>
            <a:r>
              <a:rPr lang="en-US" dirty="0"/>
              <a:t>Table cloths (amazon fitted table cloths</a:t>
            </a:r>
          </a:p>
          <a:p>
            <a:pPr marL="285750" indent="-285750">
              <a:buFont typeface="Arial" panose="020B0604020202020204" pitchFamily="34" charset="0"/>
              <a:buChar char="•"/>
            </a:pPr>
            <a:r>
              <a:rPr lang="en-US" dirty="0"/>
              <a:t>Curtains and clips for back of display</a:t>
            </a:r>
          </a:p>
          <a:p>
            <a:pPr marL="285750" indent="-285750">
              <a:buFont typeface="Arial" panose="020B0604020202020204" pitchFamily="34" charset="0"/>
              <a:buChar char="•"/>
            </a:pPr>
            <a:r>
              <a:rPr lang="en-US" dirty="0"/>
              <a:t>Print Stand</a:t>
            </a:r>
          </a:p>
          <a:p>
            <a:pPr marL="285750" indent="-285750">
              <a:buFont typeface="Arial" panose="020B0604020202020204" pitchFamily="34" charset="0"/>
              <a:buChar char="•"/>
            </a:pPr>
            <a:r>
              <a:rPr lang="en-US" dirty="0"/>
              <a:t>Card rack</a:t>
            </a:r>
          </a:p>
          <a:p>
            <a:pPr marL="285750" indent="-285750">
              <a:buFont typeface="Arial" panose="020B0604020202020204" pitchFamily="34" charset="0"/>
              <a:buChar char="•"/>
            </a:pPr>
            <a:r>
              <a:rPr lang="en-US" dirty="0"/>
              <a:t>Candy dish</a:t>
            </a:r>
          </a:p>
          <a:p>
            <a:pPr marL="285750" indent="-285750">
              <a:buFont typeface="Arial" panose="020B0604020202020204" pitchFamily="34" charset="0"/>
              <a:buChar char="•"/>
            </a:pPr>
            <a:r>
              <a:rPr lang="en-US" dirty="0"/>
              <a:t>Portable music speaker</a:t>
            </a:r>
          </a:p>
          <a:p>
            <a:pPr marL="285750" indent="-285750">
              <a:buFont typeface="Arial" panose="020B0604020202020204" pitchFamily="34" charset="0"/>
              <a:buChar char="•"/>
            </a:pPr>
            <a:r>
              <a:rPr lang="en-US" dirty="0"/>
              <a:t>Plastic tarps in case of rain</a:t>
            </a:r>
          </a:p>
          <a:p>
            <a:pPr marL="285750" indent="-285750">
              <a:buFont typeface="Arial" panose="020B0604020202020204" pitchFamily="34" charset="0"/>
              <a:buChar char="•"/>
            </a:pPr>
            <a:r>
              <a:rPr lang="en-US" dirty="0"/>
              <a:t>Name banner</a:t>
            </a:r>
          </a:p>
          <a:p>
            <a:pPr marL="285750" indent="-285750">
              <a:buFont typeface="Arial" panose="020B0604020202020204" pitchFamily="34" charset="0"/>
              <a:buChar char="•"/>
            </a:pPr>
            <a:r>
              <a:rPr lang="en-US" dirty="0"/>
              <a:t>Flowers</a:t>
            </a:r>
          </a:p>
          <a:p>
            <a:pPr marL="285750" indent="-285750">
              <a:buFont typeface="Arial" panose="020B0604020202020204" pitchFamily="34" charset="0"/>
              <a:buChar char="•"/>
            </a:pPr>
            <a:r>
              <a:rPr lang="en-US" dirty="0"/>
              <a:t>Artist profile</a:t>
            </a:r>
          </a:p>
          <a:p>
            <a:pPr marL="285750" indent="-285750">
              <a:buFont typeface="Arial" panose="020B0604020202020204" pitchFamily="34" charset="0"/>
              <a:buChar char="•"/>
            </a:pPr>
            <a:r>
              <a:rPr lang="en-US" dirty="0"/>
              <a:t>Printouts, magazine articles, catalogs</a:t>
            </a:r>
          </a:p>
          <a:p>
            <a:pPr marL="285750" indent="-285750">
              <a:buFont typeface="Arial" panose="020B0604020202020204" pitchFamily="34" charset="0"/>
              <a:buChar char="•"/>
            </a:pPr>
            <a:r>
              <a:rPr lang="en-US" dirty="0"/>
              <a:t>Tall folding chair so that if you’re sitting and stand up to talk it’s a less abrupt movement</a:t>
            </a:r>
          </a:p>
          <a:p>
            <a:pPr marL="285750" indent="-285750">
              <a:buFont typeface="Arial" panose="020B0604020202020204" pitchFamily="34" charset="0"/>
              <a:buChar char="•"/>
            </a:pPr>
            <a:r>
              <a:rPr lang="en-US" dirty="0"/>
              <a:t>Mirror (jewelry or clothing)</a:t>
            </a:r>
          </a:p>
        </p:txBody>
      </p:sp>
      <p:sp>
        <p:nvSpPr>
          <p:cNvPr id="6" name="TextBox 5"/>
          <p:cNvSpPr txBox="1"/>
          <p:nvPr/>
        </p:nvSpPr>
        <p:spPr>
          <a:xfrm>
            <a:off x="763230" y="6434245"/>
            <a:ext cx="1326004" cy="369332"/>
          </a:xfrm>
          <a:prstGeom prst="rect">
            <a:avLst/>
          </a:prstGeom>
          <a:noFill/>
        </p:spPr>
        <p:txBody>
          <a:bodyPr wrap="none" rtlCol="0">
            <a:spAutoFit/>
          </a:bodyPr>
          <a:lstStyle/>
          <a:p>
            <a:r>
              <a:rPr lang="en-US" dirty="0" smtClean="0"/>
              <a:t>Janis Adams</a:t>
            </a:r>
            <a:endParaRPr lang="en-US" dirty="0"/>
          </a:p>
        </p:txBody>
      </p:sp>
      <p:pic>
        <p:nvPicPr>
          <p:cNvPr id="7" name="Picture 6"/>
          <p:cNvPicPr>
            <a:picLocks noChangeAspect="1"/>
          </p:cNvPicPr>
          <p:nvPr/>
        </p:nvPicPr>
        <p:blipFill>
          <a:blip r:embed="rId4"/>
          <a:stretch>
            <a:fillRect/>
          </a:stretch>
        </p:blipFill>
        <p:spPr>
          <a:xfrm>
            <a:off x="7768167" y="1884880"/>
            <a:ext cx="4226005" cy="3942554"/>
          </a:xfrm>
          <a:prstGeom prst="rect">
            <a:avLst/>
          </a:prstGeom>
        </p:spPr>
      </p:pic>
    </p:spTree>
    <p:extLst>
      <p:ext uri="{BB962C8B-B14F-4D97-AF65-F5344CB8AC3E}">
        <p14:creationId xmlns:p14="http://schemas.microsoft.com/office/powerpoint/2010/main" val="72386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55204" y="202219"/>
            <a:ext cx="2838968" cy="1450438"/>
          </a:xfrm>
          <a:prstGeom prst="rect">
            <a:avLst/>
          </a:prstGeom>
        </p:spPr>
      </p:pic>
      <p:sp>
        <p:nvSpPr>
          <p:cNvPr id="3" name="Rectangle 2"/>
          <p:cNvSpPr/>
          <p:nvPr/>
        </p:nvSpPr>
        <p:spPr>
          <a:xfrm>
            <a:off x="887895" y="463380"/>
            <a:ext cx="6096000" cy="5970865"/>
          </a:xfrm>
          <a:prstGeom prst="rect">
            <a:avLst/>
          </a:prstGeom>
        </p:spPr>
        <p:txBody>
          <a:bodyPr>
            <a:spAutoFit/>
          </a:bodyPr>
          <a:lstStyle/>
          <a:p>
            <a:pPr marL="457200" indent="-457200">
              <a:buFont typeface="Arial" panose="020B0604020202020204" pitchFamily="34" charset="0"/>
              <a:buChar char="•"/>
            </a:pPr>
            <a:r>
              <a:rPr lang="en-US" sz="2800" dirty="0"/>
              <a:t>Money: Small bills to make change. $100</a:t>
            </a:r>
          </a:p>
          <a:p>
            <a:pPr marL="457200" indent="-457200">
              <a:buFont typeface="Arial" panose="020B0604020202020204" pitchFamily="34" charset="0"/>
              <a:buChar char="•"/>
            </a:pPr>
            <a:r>
              <a:rPr lang="en-US" sz="2800" dirty="0"/>
              <a:t>Smart Phone with payment system (Square Reader)</a:t>
            </a:r>
          </a:p>
          <a:p>
            <a:pPr marL="457200" indent="-457200">
              <a:buFont typeface="Arial" panose="020B0604020202020204" pitchFamily="34" charset="0"/>
              <a:buChar char="•"/>
            </a:pPr>
            <a:r>
              <a:rPr lang="en-US" sz="2800" dirty="0"/>
              <a:t>Cell phone charger</a:t>
            </a:r>
          </a:p>
          <a:p>
            <a:pPr marL="457200" indent="-457200">
              <a:buFont typeface="Arial" panose="020B0604020202020204" pitchFamily="34" charset="0"/>
              <a:buChar char="•"/>
            </a:pPr>
            <a:r>
              <a:rPr lang="en-US" sz="2800" dirty="0"/>
              <a:t>Business cards</a:t>
            </a:r>
          </a:p>
          <a:p>
            <a:pPr marL="457200" indent="-457200">
              <a:buFont typeface="Arial" panose="020B0604020202020204" pitchFamily="34" charset="0"/>
              <a:buChar char="•"/>
            </a:pPr>
            <a:r>
              <a:rPr lang="en-US" sz="2800" dirty="0"/>
              <a:t>Bill of sale forms</a:t>
            </a:r>
          </a:p>
          <a:p>
            <a:pPr marL="457200" indent="-457200">
              <a:buFont typeface="Arial" panose="020B0604020202020204" pitchFamily="34" charset="0"/>
              <a:buChar char="•"/>
            </a:pPr>
            <a:r>
              <a:rPr lang="en-US" sz="2800" dirty="0"/>
              <a:t>Guest list /sign-up sheet</a:t>
            </a:r>
          </a:p>
          <a:p>
            <a:pPr marL="457200" indent="-457200">
              <a:buFont typeface="Arial" panose="020B0604020202020204" pitchFamily="34" charset="0"/>
              <a:buChar char="•"/>
            </a:pPr>
            <a:r>
              <a:rPr lang="en-US" sz="2800" dirty="0"/>
              <a:t>Receipt book</a:t>
            </a:r>
          </a:p>
          <a:p>
            <a:pPr marL="457200" indent="-457200">
              <a:buFont typeface="Arial" panose="020B0604020202020204" pitchFamily="34" charset="0"/>
              <a:buChar char="•"/>
            </a:pPr>
            <a:r>
              <a:rPr lang="en-US" sz="2800" dirty="0"/>
              <a:t>Bags for </a:t>
            </a:r>
            <a:r>
              <a:rPr lang="en-US" sz="2800" dirty="0" smtClean="0"/>
              <a:t>purchases / </a:t>
            </a:r>
            <a:r>
              <a:rPr lang="en-US" sz="2800" smtClean="0"/>
              <a:t>Bubble wrap</a:t>
            </a:r>
            <a:endParaRPr lang="en-US" sz="2800" dirty="0"/>
          </a:p>
          <a:p>
            <a:pPr marL="457200" indent="-457200">
              <a:buFont typeface="Arial" panose="020B0604020202020204" pitchFamily="34" charset="0"/>
              <a:buChar char="•"/>
            </a:pPr>
            <a:r>
              <a:rPr lang="en-US" sz="2800" dirty="0"/>
              <a:t>Calculator</a:t>
            </a:r>
          </a:p>
          <a:p>
            <a:pPr marL="457200" indent="-457200">
              <a:buFont typeface="Arial" panose="020B0604020202020204" pitchFamily="34" charset="0"/>
              <a:buChar char="•"/>
            </a:pPr>
            <a:r>
              <a:rPr lang="en-US" sz="2800" dirty="0"/>
              <a:t>Paper and tape for wrapping</a:t>
            </a:r>
          </a:p>
          <a:p>
            <a:pPr marL="457200" indent="-457200">
              <a:buFont typeface="Arial" panose="020B0604020202020204" pitchFamily="34" charset="0"/>
              <a:buChar char="•"/>
            </a:pPr>
            <a:r>
              <a:rPr lang="en-US" sz="2800" dirty="0"/>
              <a:t>Change purse or fanny pack</a:t>
            </a:r>
          </a:p>
          <a:p>
            <a:endParaRPr lang="en-US" dirty="0"/>
          </a:p>
        </p:txBody>
      </p:sp>
      <p:sp>
        <p:nvSpPr>
          <p:cNvPr id="5" name="TextBox 4"/>
          <p:cNvSpPr txBox="1"/>
          <p:nvPr/>
        </p:nvSpPr>
        <p:spPr>
          <a:xfrm>
            <a:off x="763230" y="6434245"/>
            <a:ext cx="1326004" cy="369332"/>
          </a:xfrm>
          <a:prstGeom prst="rect">
            <a:avLst/>
          </a:prstGeom>
          <a:noFill/>
        </p:spPr>
        <p:txBody>
          <a:bodyPr wrap="none" rtlCol="0">
            <a:spAutoFit/>
          </a:bodyPr>
          <a:lstStyle/>
          <a:p>
            <a:r>
              <a:rPr lang="en-US" dirty="0" smtClean="0"/>
              <a:t>Janis Adams</a:t>
            </a:r>
            <a:endParaRPr lang="en-US" dirty="0"/>
          </a:p>
        </p:txBody>
      </p:sp>
      <p:pic>
        <p:nvPicPr>
          <p:cNvPr id="6" name="Picture 5"/>
          <p:cNvPicPr>
            <a:picLocks noChangeAspect="1"/>
          </p:cNvPicPr>
          <p:nvPr/>
        </p:nvPicPr>
        <p:blipFill>
          <a:blip r:embed="rId4"/>
          <a:stretch>
            <a:fillRect/>
          </a:stretch>
        </p:blipFill>
        <p:spPr>
          <a:xfrm>
            <a:off x="8615544" y="2216277"/>
            <a:ext cx="3378628" cy="3319354"/>
          </a:xfrm>
          <a:prstGeom prst="rect">
            <a:avLst/>
          </a:prstGeom>
        </p:spPr>
      </p:pic>
    </p:spTree>
    <p:extLst>
      <p:ext uri="{BB962C8B-B14F-4D97-AF65-F5344CB8AC3E}">
        <p14:creationId xmlns:p14="http://schemas.microsoft.com/office/powerpoint/2010/main" val="3694239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3423</TotalTime>
  <Words>1393</Words>
  <Application>Microsoft Office PowerPoint</Application>
  <PresentationFormat>Widescreen</PresentationFormat>
  <Paragraphs>241</Paragraphs>
  <Slides>16</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Retrospect</vt:lpstr>
      <vt:lpstr>Image</vt:lpstr>
      <vt:lpstr>Open Studios </vt:lpstr>
      <vt:lpstr>PowerPoint Presentation</vt:lpstr>
      <vt:lpstr>Preparation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Studios </dc:title>
  <dc:creator>Frank Trozzo</dc:creator>
  <cp:lastModifiedBy>Frank Trozzo</cp:lastModifiedBy>
  <cp:revision>78</cp:revision>
  <cp:lastPrinted>2022-06-20T18:25:35Z</cp:lastPrinted>
  <dcterms:created xsi:type="dcterms:W3CDTF">2022-06-17T16:48:41Z</dcterms:created>
  <dcterms:modified xsi:type="dcterms:W3CDTF">2022-06-20T19:00:40Z</dcterms:modified>
</cp:coreProperties>
</file>